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0" r:id="rId1"/>
  </p:sldMasterIdLst>
  <p:notesMasterIdLst>
    <p:notesMasterId r:id="rId34"/>
  </p:notesMasterIdLst>
  <p:handoutMasterIdLst>
    <p:handoutMasterId r:id="rId35"/>
  </p:handoutMasterIdLst>
  <p:sldIdLst>
    <p:sldId id="256" r:id="rId2"/>
    <p:sldId id="267" r:id="rId3"/>
    <p:sldId id="280" r:id="rId4"/>
    <p:sldId id="281" r:id="rId5"/>
    <p:sldId id="282" r:id="rId6"/>
    <p:sldId id="265" r:id="rId7"/>
    <p:sldId id="262" r:id="rId8"/>
    <p:sldId id="266" r:id="rId9"/>
    <p:sldId id="268" r:id="rId10"/>
    <p:sldId id="269" r:id="rId11"/>
    <p:sldId id="270" r:id="rId12"/>
    <p:sldId id="271" r:id="rId13"/>
    <p:sldId id="272" r:id="rId14"/>
    <p:sldId id="257" r:id="rId15"/>
    <p:sldId id="258" r:id="rId16"/>
    <p:sldId id="259" r:id="rId17"/>
    <p:sldId id="292" r:id="rId18"/>
    <p:sldId id="261" r:id="rId19"/>
    <p:sldId id="274" r:id="rId20"/>
    <p:sldId id="275" r:id="rId21"/>
    <p:sldId id="276" r:id="rId22"/>
    <p:sldId id="290" r:id="rId23"/>
    <p:sldId id="277" r:id="rId24"/>
    <p:sldId id="278" r:id="rId25"/>
    <p:sldId id="279" r:id="rId26"/>
    <p:sldId id="285" r:id="rId27"/>
    <p:sldId id="287" r:id="rId28"/>
    <p:sldId id="288" r:id="rId29"/>
    <p:sldId id="264" r:id="rId30"/>
    <p:sldId id="284" r:id="rId31"/>
    <p:sldId id="263" r:id="rId32"/>
    <p:sldId id="291" r:id="rId3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1" autoAdjust="0"/>
    <p:restoredTop sz="82500" autoAdjust="0"/>
  </p:normalViewPr>
  <p:slideViewPr>
    <p:cSldViewPr>
      <p:cViewPr>
        <p:scale>
          <a:sx n="66" d="100"/>
          <a:sy n="66" d="100"/>
        </p:scale>
        <p:origin x="-127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34"/>
    </p:cViewPr>
  </p:sorterViewPr>
  <p:notesViewPr>
    <p:cSldViewPr>
      <p:cViewPr varScale="1">
        <p:scale>
          <a:sx n="56" d="100"/>
          <a:sy n="56" d="100"/>
        </p:scale>
        <p:origin x="-1800" y="-102"/>
      </p:cViewPr>
      <p:guideLst>
        <p:guide orient="horz" pos="2160"/>
        <p:guide pos="288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olleen\Desktop\Transportation%20Stuff\Data\PR%202+343\DATA%20PR2+343%20South.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olleen\Desktop\Transportation%20Stuff\Data\PR%202%20+%20459\PR%202%20+%20459%20Eas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olleen\Desktop\Transportation%20Stuff\Data\PR%202%20+%20459\PR%202%20+%20459%20Eas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olleen\Desktop\Transportation%20Stuff\Data\OVERALL.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Colleen\Desktop\Transportation%20Stuff\Data\OVERAL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Colleen\Desktop\Transportation%20Stuff\Data\OVERALL.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Colleen\Desktop\Transportation%20Stuff\Data\OVERALL.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Colleen\Desktop\Transportation%20Stuff\Data\OVERA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Frequency of Cars at Certain </a:t>
            </a:r>
            <a:r>
              <a:rPr lang="en-US" dirty="0" smtClean="0"/>
              <a:t>Speeds</a:t>
            </a:r>
          </a:p>
          <a:p>
            <a:pPr>
              <a:defRPr/>
            </a:pPr>
            <a:r>
              <a:rPr lang="en-US" dirty="0" smtClean="0"/>
              <a:t>PR 2 &amp; PR 343 SOUTH</a:t>
            </a:r>
            <a:endParaRPr lang="en-US" dirty="0"/>
          </a:p>
        </c:rich>
      </c:tx>
      <c:layout/>
    </c:title>
    <c:plotArea>
      <c:layout/>
      <c:barChart>
        <c:barDir val="col"/>
        <c:grouping val="clustered"/>
        <c:ser>
          <c:idx val="0"/>
          <c:order val="0"/>
          <c:cat>
            <c:strRef>
              <c:f>Speed!$W$12:$W$18</c:f>
              <c:strCache>
                <c:ptCount val="7"/>
                <c:pt idx="0">
                  <c:v>25-29</c:v>
                </c:pt>
                <c:pt idx="1">
                  <c:v>30-34</c:v>
                </c:pt>
                <c:pt idx="2">
                  <c:v>35-39</c:v>
                </c:pt>
                <c:pt idx="3">
                  <c:v>40-44</c:v>
                </c:pt>
                <c:pt idx="4">
                  <c:v>45-49</c:v>
                </c:pt>
                <c:pt idx="5">
                  <c:v>50-54</c:v>
                </c:pt>
                <c:pt idx="6">
                  <c:v>55-59</c:v>
                </c:pt>
              </c:strCache>
            </c:strRef>
          </c:cat>
          <c:val>
            <c:numRef>
              <c:f>Speed!$X$12:$X$18</c:f>
              <c:numCache>
                <c:formatCode>General</c:formatCode>
                <c:ptCount val="7"/>
                <c:pt idx="0">
                  <c:v>3</c:v>
                </c:pt>
                <c:pt idx="1">
                  <c:v>4</c:v>
                </c:pt>
                <c:pt idx="2">
                  <c:v>9</c:v>
                </c:pt>
                <c:pt idx="3">
                  <c:v>10</c:v>
                </c:pt>
                <c:pt idx="4">
                  <c:v>8</c:v>
                </c:pt>
                <c:pt idx="5">
                  <c:v>5</c:v>
                </c:pt>
                <c:pt idx="6">
                  <c:v>2</c:v>
                </c:pt>
              </c:numCache>
            </c:numRef>
          </c:val>
        </c:ser>
        <c:axId val="42153088"/>
        <c:axId val="42155008"/>
      </c:barChart>
      <c:catAx>
        <c:axId val="42153088"/>
        <c:scaling>
          <c:orientation val="minMax"/>
        </c:scaling>
        <c:axPos val="b"/>
        <c:title>
          <c:tx>
            <c:rich>
              <a:bodyPr/>
              <a:lstStyle/>
              <a:p>
                <a:pPr>
                  <a:defRPr/>
                </a:pPr>
                <a:r>
                  <a:rPr lang="en-US"/>
                  <a:t>Speed (mph)</a:t>
                </a:r>
              </a:p>
            </c:rich>
          </c:tx>
          <c:layout/>
        </c:title>
        <c:tickLblPos val="nextTo"/>
        <c:crossAx val="42155008"/>
        <c:crosses val="autoZero"/>
        <c:auto val="1"/>
        <c:lblAlgn val="ctr"/>
        <c:lblOffset val="100"/>
      </c:catAx>
      <c:valAx>
        <c:axId val="42155008"/>
        <c:scaling>
          <c:orientation val="minMax"/>
        </c:scaling>
        <c:axPos val="l"/>
        <c:majorGridlines/>
        <c:title>
          <c:tx>
            <c:rich>
              <a:bodyPr rot="-5400000" vert="horz"/>
              <a:lstStyle/>
              <a:p>
                <a:pPr>
                  <a:defRPr/>
                </a:pPr>
                <a:r>
                  <a:rPr lang="en-US"/>
                  <a:t>Frequency (vehicles)</a:t>
                </a:r>
              </a:p>
            </c:rich>
          </c:tx>
          <c:layout/>
        </c:title>
        <c:numFmt formatCode="General" sourceLinked="1"/>
        <c:tickLblPos val="nextTo"/>
        <c:crossAx val="42153088"/>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Volume</a:t>
            </a:r>
            <a:r>
              <a:rPr lang="en-US" baseline="0" dirty="0"/>
              <a:t> of </a:t>
            </a:r>
            <a:r>
              <a:rPr lang="en-US" baseline="0" dirty="0" smtClean="0"/>
              <a:t>Vehicles in THRU MOVEMENT </a:t>
            </a:r>
            <a:r>
              <a:rPr lang="en-US" baseline="0" dirty="0"/>
              <a:t>Every Five Minutes</a:t>
            </a:r>
          </a:p>
          <a:p>
            <a:pPr>
              <a:defRPr/>
            </a:pPr>
            <a:r>
              <a:rPr lang="en-US" sz="1400" baseline="0" dirty="0"/>
              <a:t>PR 2 + PR 459 EAST</a:t>
            </a:r>
            <a:endParaRPr lang="en-US" sz="1400" dirty="0"/>
          </a:p>
        </c:rich>
      </c:tx>
      <c:layout/>
    </c:title>
    <c:plotArea>
      <c:layout/>
      <c:barChart>
        <c:barDir val="col"/>
        <c:grouping val="clustered"/>
        <c:ser>
          <c:idx val="0"/>
          <c:order val="0"/>
          <c:cat>
            <c:strRef>
              <c:f>Volume!$B$15:$B$26</c:f>
              <c:strCache>
                <c:ptCount val="12"/>
                <c:pt idx="0">
                  <c:v>AM 8:30-8:35</c:v>
                </c:pt>
                <c:pt idx="1">
                  <c:v>8:35-8:40</c:v>
                </c:pt>
                <c:pt idx="2">
                  <c:v>8:40-8:45</c:v>
                </c:pt>
                <c:pt idx="3">
                  <c:v>8:45-8:50</c:v>
                </c:pt>
                <c:pt idx="4">
                  <c:v>8:50-8:55</c:v>
                </c:pt>
                <c:pt idx="5">
                  <c:v>8:55-9:00</c:v>
                </c:pt>
                <c:pt idx="6">
                  <c:v>9:00-9:05</c:v>
                </c:pt>
                <c:pt idx="7">
                  <c:v>9:05-9:10</c:v>
                </c:pt>
                <c:pt idx="8">
                  <c:v>9:10-9:15</c:v>
                </c:pt>
                <c:pt idx="9">
                  <c:v>9:15-9:20</c:v>
                </c:pt>
                <c:pt idx="10">
                  <c:v>9:20-9:25</c:v>
                </c:pt>
                <c:pt idx="11">
                  <c:v>9:25-9:30</c:v>
                </c:pt>
              </c:strCache>
            </c:strRef>
          </c:cat>
          <c:val>
            <c:numRef>
              <c:f>Volume!$O$13:$O$24</c:f>
              <c:numCache>
                <c:formatCode>General</c:formatCode>
                <c:ptCount val="12"/>
                <c:pt idx="0">
                  <c:v>71</c:v>
                </c:pt>
                <c:pt idx="1">
                  <c:v>118</c:v>
                </c:pt>
                <c:pt idx="2">
                  <c:v>92</c:v>
                </c:pt>
                <c:pt idx="3">
                  <c:v>91</c:v>
                </c:pt>
                <c:pt idx="4">
                  <c:v>107</c:v>
                </c:pt>
                <c:pt idx="5">
                  <c:v>86</c:v>
                </c:pt>
                <c:pt idx="6">
                  <c:v>108</c:v>
                </c:pt>
                <c:pt idx="7">
                  <c:v>108</c:v>
                </c:pt>
                <c:pt idx="8">
                  <c:v>104</c:v>
                </c:pt>
                <c:pt idx="9">
                  <c:v>76</c:v>
                </c:pt>
                <c:pt idx="10">
                  <c:v>75</c:v>
                </c:pt>
                <c:pt idx="11">
                  <c:v>62</c:v>
                </c:pt>
              </c:numCache>
            </c:numRef>
          </c:val>
        </c:ser>
        <c:axId val="58124928"/>
        <c:axId val="54992256"/>
      </c:barChart>
      <c:catAx>
        <c:axId val="58124928"/>
        <c:scaling>
          <c:orientation val="minMax"/>
        </c:scaling>
        <c:axPos val="b"/>
        <c:title>
          <c:tx>
            <c:rich>
              <a:bodyPr/>
              <a:lstStyle/>
              <a:p>
                <a:pPr>
                  <a:defRPr/>
                </a:pPr>
                <a:r>
                  <a:rPr lang="en-US"/>
                  <a:t>Time</a:t>
                </a:r>
                <a:r>
                  <a:rPr lang="en-US" baseline="0"/>
                  <a:t>( in 5 Minutes Intervals)</a:t>
                </a:r>
                <a:endParaRPr lang="en-US"/>
              </a:p>
            </c:rich>
          </c:tx>
          <c:layout>
            <c:manualLayout>
              <c:xMode val="edge"/>
              <c:yMode val="edge"/>
              <c:x val="0.34341166338582757"/>
              <c:y val="0.89692757684950464"/>
            </c:manualLayout>
          </c:layout>
        </c:title>
        <c:tickLblPos val="nextTo"/>
        <c:crossAx val="54992256"/>
        <c:crosses val="autoZero"/>
        <c:auto val="1"/>
        <c:lblAlgn val="ctr"/>
        <c:lblOffset val="100"/>
      </c:catAx>
      <c:valAx>
        <c:axId val="54992256"/>
        <c:scaling>
          <c:orientation val="minMax"/>
        </c:scaling>
        <c:axPos val="l"/>
        <c:majorGridlines/>
        <c:title>
          <c:tx>
            <c:rich>
              <a:bodyPr rot="-5400000" vert="horz"/>
              <a:lstStyle/>
              <a:p>
                <a:pPr>
                  <a:defRPr/>
                </a:pPr>
                <a:r>
                  <a:rPr lang="en-US"/>
                  <a:t>Volumes</a:t>
                </a:r>
                <a:r>
                  <a:rPr lang="en-US" baseline="0"/>
                  <a:t> (Number of Vehicles)</a:t>
                </a:r>
                <a:endParaRPr lang="en-US"/>
              </a:p>
            </c:rich>
          </c:tx>
          <c:layout>
            <c:manualLayout>
              <c:xMode val="edge"/>
              <c:yMode val="edge"/>
              <c:x val="2.150537634408603E-2"/>
              <c:y val="0.16071433593123888"/>
            </c:manualLayout>
          </c:layout>
        </c:title>
        <c:numFmt formatCode="General" sourceLinked="1"/>
        <c:tickLblPos val="nextTo"/>
        <c:crossAx val="58124928"/>
        <c:crosses val="autoZero"/>
        <c:crossBetween val="between"/>
      </c:valAx>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1800" b="1" i="0" baseline="0"/>
              <a:t>Volume of Heavy Vehicles in THRU MOVEMENT Every Five Minutes</a:t>
            </a:r>
            <a:endParaRPr lang="en-US"/>
          </a:p>
          <a:p>
            <a:pPr>
              <a:defRPr/>
            </a:pPr>
            <a:r>
              <a:rPr lang="en-US" sz="1800" b="1" i="0" baseline="0"/>
              <a:t>PR 2 + PR 459 EAST</a:t>
            </a:r>
          </a:p>
        </c:rich>
      </c:tx>
      <c:layout/>
    </c:title>
    <c:plotArea>
      <c:layout/>
      <c:barChart>
        <c:barDir val="col"/>
        <c:grouping val="clustered"/>
        <c:ser>
          <c:idx val="0"/>
          <c:order val="0"/>
          <c:cat>
            <c:strRef>
              <c:f>Volume!$B$15:$B$26</c:f>
              <c:strCache>
                <c:ptCount val="12"/>
                <c:pt idx="0">
                  <c:v>AM 8:30-8:35</c:v>
                </c:pt>
                <c:pt idx="1">
                  <c:v>8:35-8:40</c:v>
                </c:pt>
                <c:pt idx="2">
                  <c:v>8:40-8:45</c:v>
                </c:pt>
                <c:pt idx="3">
                  <c:v>8:45-8:50</c:v>
                </c:pt>
                <c:pt idx="4">
                  <c:v>8:50-8:55</c:v>
                </c:pt>
                <c:pt idx="5">
                  <c:v>8:55-9:00</c:v>
                </c:pt>
                <c:pt idx="6">
                  <c:v>9:00-9:05</c:v>
                </c:pt>
                <c:pt idx="7">
                  <c:v>9:05-9:10</c:v>
                </c:pt>
                <c:pt idx="8">
                  <c:v>9:10-9:15</c:v>
                </c:pt>
                <c:pt idx="9">
                  <c:v>9:15-9:20</c:v>
                </c:pt>
                <c:pt idx="10">
                  <c:v>9:20-9:25</c:v>
                </c:pt>
                <c:pt idx="11">
                  <c:v>9:25-9:30</c:v>
                </c:pt>
              </c:strCache>
            </c:strRef>
          </c:cat>
          <c:val>
            <c:numRef>
              <c:f>Volume!$P$13:$P$24</c:f>
              <c:numCache>
                <c:formatCode>General</c:formatCode>
                <c:ptCount val="12"/>
                <c:pt idx="0">
                  <c:v>11</c:v>
                </c:pt>
                <c:pt idx="1">
                  <c:v>15</c:v>
                </c:pt>
                <c:pt idx="2">
                  <c:v>11</c:v>
                </c:pt>
                <c:pt idx="3">
                  <c:v>5</c:v>
                </c:pt>
                <c:pt idx="4">
                  <c:v>6</c:v>
                </c:pt>
                <c:pt idx="5">
                  <c:v>12</c:v>
                </c:pt>
                <c:pt idx="6">
                  <c:v>14</c:v>
                </c:pt>
                <c:pt idx="7">
                  <c:v>12</c:v>
                </c:pt>
                <c:pt idx="8">
                  <c:v>14</c:v>
                </c:pt>
                <c:pt idx="9">
                  <c:v>8</c:v>
                </c:pt>
                <c:pt idx="10">
                  <c:v>13</c:v>
                </c:pt>
                <c:pt idx="11">
                  <c:v>7</c:v>
                </c:pt>
              </c:numCache>
            </c:numRef>
          </c:val>
        </c:ser>
        <c:axId val="55008640"/>
        <c:axId val="55022720"/>
      </c:barChart>
      <c:catAx>
        <c:axId val="55008640"/>
        <c:scaling>
          <c:orientation val="minMax"/>
        </c:scaling>
        <c:axPos val="b"/>
        <c:title>
          <c:tx>
            <c:rich>
              <a:bodyPr/>
              <a:lstStyle/>
              <a:p>
                <a:pPr>
                  <a:defRPr/>
                </a:pPr>
                <a:r>
                  <a:rPr lang="en-US" sz="1200" b="1" i="0" baseline="0"/>
                  <a:t>Time( in 5 Minutes Intervals)</a:t>
                </a:r>
              </a:p>
            </c:rich>
          </c:tx>
          <c:layout/>
        </c:title>
        <c:tickLblPos val="nextTo"/>
        <c:crossAx val="55022720"/>
        <c:crosses val="autoZero"/>
        <c:auto val="1"/>
        <c:lblAlgn val="ctr"/>
        <c:lblOffset val="100"/>
      </c:catAx>
      <c:valAx>
        <c:axId val="55022720"/>
        <c:scaling>
          <c:orientation val="minMax"/>
        </c:scaling>
        <c:axPos val="l"/>
        <c:majorGridlines/>
        <c:title>
          <c:tx>
            <c:rich>
              <a:bodyPr rot="-5400000" vert="horz"/>
              <a:lstStyle/>
              <a:p>
                <a:pPr>
                  <a:defRPr/>
                </a:pPr>
                <a:r>
                  <a:rPr lang="en-US" sz="1000" b="1" i="0" u="none" strike="noStrike" baseline="0"/>
                  <a:t>Volumes (Number of Heavy Vehicles</a:t>
                </a:r>
                <a:endParaRPr lang="en-US"/>
              </a:p>
            </c:rich>
          </c:tx>
          <c:layout>
            <c:manualLayout>
              <c:xMode val="edge"/>
              <c:yMode val="edge"/>
              <c:x val="1.282051282051282E-2"/>
              <c:y val="0.18977272727272723"/>
            </c:manualLayout>
          </c:layout>
        </c:title>
        <c:numFmt formatCode="General" sourceLinked="1"/>
        <c:tickLblPos val="nextTo"/>
        <c:crossAx val="55008640"/>
        <c:crosses val="autoZero"/>
        <c:crossBetween val="between"/>
      </c:val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Hourly Traffic</a:t>
            </a:r>
            <a:r>
              <a:rPr lang="en-US" baseline="0" dirty="0"/>
              <a:t> Volume VS. Hourly YLR and RLR </a:t>
            </a:r>
            <a:endParaRPr lang="en-US" dirty="0"/>
          </a:p>
        </c:rich>
      </c:tx>
      <c:layout>
        <c:manualLayout>
          <c:xMode val="edge"/>
          <c:yMode val="edge"/>
          <c:x val="9.4170351993672186E-2"/>
          <c:y val="1.2779557002190975E-2"/>
        </c:manualLayout>
      </c:layout>
    </c:title>
    <c:plotArea>
      <c:layout>
        <c:manualLayout>
          <c:layoutTarget val="inner"/>
          <c:xMode val="edge"/>
          <c:yMode val="edge"/>
          <c:x val="9.1594578075001071E-2"/>
          <c:y val="0.23208776087455088"/>
          <c:w val="0.66601001507977431"/>
          <c:h val="0.59975919272226819"/>
        </c:manualLayout>
      </c:layout>
      <c:scatterChart>
        <c:scatterStyle val="lineMarker"/>
        <c:ser>
          <c:idx val="0"/>
          <c:order val="0"/>
          <c:tx>
            <c:strRef>
              <c:f>'Volume V. RLR'!$C$1</c:f>
              <c:strCache>
                <c:ptCount val="1"/>
                <c:pt idx="0">
                  <c:v>Total YLR</c:v>
                </c:pt>
              </c:strCache>
            </c:strRef>
          </c:tx>
          <c:spPr>
            <a:ln w="28575">
              <a:noFill/>
            </a:ln>
          </c:spPr>
          <c:marker>
            <c:spPr>
              <a:solidFill>
                <a:srgbClr val="FFFF00"/>
              </a:solidFill>
            </c:spPr>
          </c:marker>
          <c:trendline>
            <c:spPr>
              <a:ln w="19050">
                <a:solidFill>
                  <a:srgbClr val="FFFF00"/>
                </a:solidFill>
              </a:ln>
            </c:spPr>
            <c:trendlineType val="linear"/>
            <c:dispEq val="1"/>
            <c:trendlineLbl>
              <c:layout>
                <c:manualLayout>
                  <c:x val="2.2021762904636921E-2"/>
                  <c:y val="-1.8484981044036161E-2"/>
                </c:manualLayout>
              </c:layout>
              <c:numFmt formatCode="General" sourceLinked="0"/>
            </c:trendlineLbl>
          </c:trendline>
          <c:xVal>
            <c:numRef>
              <c:f>'Volume V. RLR'!$B$2:$B$15</c:f>
              <c:numCache>
                <c:formatCode>General</c:formatCode>
                <c:ptCount val="14"/>
                <c:pt idx="0">
                  <c:v>995</c:v>
                </c:pt>
                <c:pt idx="1">
                  <c:v>1502</c:v>
                </c:pt>
                <c:pt idx="2">
                  <c:v>97</c:v>
                </c:pt>
                <c:pt idx="3">
                  <c:v>148</c:v>
                </c:pt>
                <c:pt idx="4">
                  <c:v>853</c:v>
                </c:pt>
                <c:pt idx="5">
                  <c:v>703</c:v>
                </c:pt>
                <c:pt idx="6">
                  <c:v>171</c:v>
                </c:pt>
                <c:pt idx="7">
                  <c:v>171</c:v>
                </c:pt>
                <c:pt idx="8">
                  <c:v>212</c:v>
                </c:pt>
                <c:pt idx="9">
                  <c:v>1069</c:v>
                </c:pt>
                <c:pt idx="10">
                  <c:v>1403</c:v>
                </c:pt>
                <c:pt idx="11">
                  <c:v>1098</c:v>
                </c:pt>
                <c:pt idx="12">
                  <c:v>544</c:v>
                </c:pt>
                <c:pt idx="13">
                  <c:v>475</c:v>
                </c:pt>
              </c:numCache>
            </c:numRef>
          </c:xVal>
          <c:yVal>
            <c:numRef>
              <c:f>'Volume V. RLR'!$C$2:$C$15</c:f>
              <c:numCache>
                <c:formatCode>General</c:formatCode>
                <c:ptCount val="14"/>
                <c:pt idx="0">
                  <c:v>32</c:v>
                </c:pt>
                <c:pt idx="1">
                  <c:v>24</c:v>
                </c:pt>
                <c:pt idx="2">
                  <c:v>23</c:v>
                </c:pt>
                <c:pt idx="3">
                  <c:v>29</c:v>
                </c:pt>
                <c:pt idx="4">
                  <c:v>11</c:v>
                </c:pt>
                <c:pt idx="5">
                  <c:v>12</c:v>
                </c:pt>
                <c:pt idx="6">
                  <c:v>9</c:v>
                </c:pt>
                <c:pt idx="7">
                  <c:v>12</c:v>
                </c:pt>
                <c:pt idx="8">
                  <c:v>53</c:v>
                </c:pt>
                <c:pt idx="9">
                  <c:v>44</c:v>
                </c:pt>
                <c:pt idx="10">
                  <c:v>26</c:v>
                </c:pt>
                <c:pt idx="11">
                  <c:v>66</c:v>
                </c:pt>
                <c:pt idx="12">
                  <c:v>25</c:v>
                </c:pt>
                <c:pt idx="13">
                  <c:v>47</c:v>
                </c:pt>
              </c:numCache>
            </c:numRef>
          </c:yVal>
        </c:ser>
        <c:ser>
          <c:idx val="1"/>
          <c:order val="1"/>
          <c:tx>
            <c:strRef>
              <c:f>'Volume V. RLR'!$D$1</c:f>
              <c:strCache>
                <c:ptCount val="1"/>
                <c:pt idx="0">
                  <c:v>Total RLR</c:v>
                </c:pt>
              </c:strCache>
            </c:strRef>
          </c:tx>
          <c:spPr>
            <a:ln w="28575">
              <a:noFill/>
            </a:ln>
          </c:spPr>
          <c:marker>
            <c:symbol val="diamond"/>
            <c:size val="7"/>
            <c:spPr>
              <a:solidFill>
                <a:srgbClr val="C00000"/>
              </a:solidFill>
            </c:spPr>
          </c:marker>
          <c:trendline>
            <c:spPr>
              <a:ln w="19050">
                <a:solidFill>
                  <a:srgbClr val="FF0000"/>
                </a:solidFill>
              </a:ln>
            </c:spPr>
            <c:trendlineType val="linear"/>
            <c:dispEq val="1"/>
            <c:trendlineLbl>
              <c:layout>
                <c:manualLayout>
                  <c:x val="-1.9644903762029747E-2"/>
                  <c:y val="5.3430883639545054E-2"/>
                </c:manualLayout>
              </c:layout>
              <c:numFmt formatCode="General" sourceLinked="0"/>
            </c:trendlineLbl>
          </c:trendline>
          <c:xVal>
            <c:numRef>
              <c:f>'Volume V. RLR'!$B$2:$B$15</c:f>
              <c:numCache>
                <c:formatCode>General</c:formatCode>
                <c:ptCount val="14"/>
                <c:pt idx="0">
                  <c:v>995</c:v>
                </c:pt>
                <c:pt idx="1">
                  <c:v>1502</c:v>
                </c:pt>
                <c:pt idx="2">
                  <c:v>97</c:v>
                </c:pt>
                <c:pt idx="3">
                  <c:v>148</c:v>
                </c:pt>
                <c:pt idx="4">
                  <c:v>853</c:v>
                </c:pt>
                <c:pt idx="5">
                  <c:v>703</c:v>
                </c:pt>
                <c:pt idx="6">
                  <c:v>171</c:v>
                </c:pt>
                <c:pt idx="7">
                  <c:v>171</c:v>
                </c:pt>
                <c:pt idx="8">
                  <c:v>212</c:v>
                </c:pt>
                <c:pt idx="9">
                  <c:v>1069</c:v>
                </c:pt>
                <c:pt idx="10">
                  <c:v>1403</c:v>
                </c:pt>
                <c:pt idx="11">
                  <c:v>1098</c:v>
                </c:pt>
                <c:pt idx="12">
                  <c:v>544</c:v>
                </c:pt>
                <c:pt idx="13">
                  <c:v>475</c:v>
                </c:pt>
              </c:numCache>
            </c:numRef>
          </c:xVal>
          <c:yVal>
            <c:numRef>
              <c:f>'Volume V. RLR'!$D$2:$D$15</c:f>
              <c:numCache>
                <c:formatCode>General</c:formatCode>
                <c:ptCount val="14"/>
                <c:pt idx="0">
                  <c:v>20</c:v>
                </c:pt>
                <c:pt idx="1">
                  <c:v>20</c:v>
                </c:pt>
                <c:pt idx="2">
                  <c:v>3</c:v>
                </c:pt>
                <c:pt idx="3">
                  <c:v>12</c:v>
                </c:pt>
                <c:pt idx="4">
                  <c:v>16</c:v>
                </c:pt>
                <c:pt idx="5">
                  <c:v>9</c:v>
                </c:pt>
                <c:pt idx="6">
                  <c:v>3</c:v>
                </c:pt>
                <c:pt idx="7">
                  <c:v>3</c:v>
                </c:pt>
                <c:pt idx="8">
                  <c:v>25</c:v>
                </c:pt>
                <c:pt idx="9">
                  <c:v>16</c:v>
                </c:pt>
                <c:pt idx="10">
                  <c:v>24</c:v>
                </c:pt>
                <c:pt idx="11">
                  <c:v>46</c:v>
                </c:pt>
                <c:pt idx="12">
                  <c:v>17</c:v>
                </c:pt>
                <c:pt idx="13">
                  <c:v>44</c:v>
                </c:pt>
              </c:numCache>
            </c:numRef>
          </c:yVal>
        </c:ser>
        <c:axId val="42302080"/>
        <c:axId val="42304256"/>
      </c:scatterChart>
      <c:valAx>
        <c:axId val="42302080"/>
        <c:scaling>
          <c:orientation val="minMax"/>
        </c:scaling>
        <c:axPos val="b"/>
        <c:title>
          <c:tx>
            <c:rich>
              <a:bodyPr/>
              <a:lstStyle/>
              <a:p>
                <a:pPr>
                  <a:defRPr/>
                </a:pPr>
                <a:r>
                  <a:rPr lang="en-US"/>
                  <a:t>Volume (vehicles)</a:t>
                </a:r>
              </a:p>
            </c:rich>
          </c:tx>
          <c:layout/>
        </c:title>
        <c:numFmt formatCode="General" sourceLinked="1"/>
        <c:tickLblPos val="nextTo"/>
        <c:crossAx val="42304256"/>
        <c:crosses val="autoZero"/>
        <c:crossBetween val="midCat"/>
      </c:valAx>
      <c:valAx>
        <c:axId val="42304256"/>
        <c:scaling>
          <c:orientation val="minMax"/>
        </c:scaling>
        <c:axPos val="l"/>
        <c:majorGridlines/>
        <c:title>
          <c:tx>
            <c:rich>
              <a:bodyPr rot="-5400000" vert="horz"/>
              <a:lstStyle/>
              <a:p>
                <a:pPr>
                  <a:defRPr/>
                </a:pPr>
                <a:r>
                  <a:rPr lang="en-US"/>
                  <a:t>Number</a:t>
                </a:r>
                <a:r>
                  <a:rPr lang="en-US" baseline="0"/>
                  <a:t> of Occurances</a:t>
                </a:r>
                <a:endParaRPr lang="en-US"/>
              </a:p>
            </c:rich>
          </c:tx>
          <c:layout/>
        </c:title>
        <c:numFmt formatCode="General" sourceLinked="1"/>
        <c:tickLblPos val="nextTo"/>
        <c:crossAx val="42302080"/>
        <c:crosses val="autoZero"/>
        <c:crossBetween val="midCat"/>
      </c:valAx>
    </c:plotArea>
    <c:legend>
      <c:legendPos val="r"/>
      <c:layout/>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Yellow</a:t>
            </a:r>
            <a:r>
              <a:rPr lang="en-US" baseline="0"/>
              <a:t> Light Running</a:t>
            </a:r>
            <a:endParaRPr lang="en-US"/>
          </a:p>
        </c:rich>
      </c:tx>
      <c:layout>
        <c:manualLayout>
          <c:xMode val="edge"/>
          <c:yMode val="edge"/>
          <c:x val="7.0445289166440397E-2"/>
          <c:y val="0.14444444444444454"/>
        </c:manualLayout>
      </c:layout>
    </c:title>
    <c:plotArea>
      <c:layout>
        <c:manualLayout>
          <c:layoutTarget val="inner"/>
          <c:xMode val="edge"/>
          <c:yMode val="edge"/>
          <c:x val="3.1609195402298874E-2"/>
          <c:y val="0.3445625546806651"/>
          <c:w val="0.60796701058919433"/>
          <c:h val="0.39180096237970308"/>
        </c:manualLayout>
      </c:layout>
      <c:pieChart>
        <c:varyColors val="1"/>
        <c:ser>
          <c:idx val="0"/>
          <c:order val="0"/>
          <c:tx>
            <c:strRef>
              <c:f>'Number of THRU Lanes V. RLR'!$L$9:$L$10</c:f>
              <c:strCache>
                <c:ptCount val="1"/>
                <c:pt idx="0">
                  <c:v>YLR Two Lanes YLR Three Lanes</c:v>
                </c:pt>
              </c:strCache>
            </c:strRef>
          </c:tx>
          <c:dPt>
            <c:idx val="0"/>
            <c:spPr>
              <a:solidFill>
                <a:srgbClr val="FFC000"/>
              </a:solidFill>
            </c:spPr>
          </c:dPt>
          <c:dPt>
            <c:idx val="1"/>
            <c:spPr>
              <a:solidFill>
                <a:srgbClr val="FFFF00"/>
              </a:solidFill>
            </c:spPr>
          </c:dPt>
          <c:dLbls>
            <c:dLbl>
              <c:idx val="0"/>
              <c:layout/>
              <c:tx>
                <c:rich>
                  <a:bodyPr/>
                  <a:lstStyle/>
                  <a:p>
                    <a:r>
                      <a:rPr lang="en-US" sz="1400" b="1" dirty="0">
                        <a:solidFill>
                          <a:srgbClr val="FF0000"/>
                        </a:solidFill>
                      </a:rPr>
                      <a:t>41%</a:t>
                    </a:r>
                  </a:p>
                </c:rich>
              </c:tx>
              <c:dLblPos val="ctr"/>
              <c:showVal val="1"/>
            </c:dLbl>
            <c:dLbl>
              <c:idx val="1"/>
              <c:layout/>
              <c:tx>
                <c:rich>
                  <a:bodyPr/>
                  <a:lstStyle/>
                  <a:p>
                    <a:r>
                      <a:rPr lang="en-US" sz="1400" b="1" dirty="0">
                        <a:solidFill>
                          <a:srgbClr val="FF0000"/>
                        </a:solidFill>
                      </a:rPr>
                      <a:t>59%</a:t>
                    </a:r>
                  </a:p>
                </c:rich>
              </c:tx>
              <c:dLblPos val="ctr"/>
              <c:showVal val="1"/>
            </c:dLbl>
            <c:dLblPos val="ctr"/>
            <c:showVal val="1"/>
            <c:showLeaderLines val="1"/>
          </c:dLbls>
          <c:cat>
            <c:strRef>
              <c:f>'Number of THRU Lanes V. RLR'!$L$9:$L$10</c:f>
              <c:strCache>
                <c:ptCount val="2"/>
                <c:pt idx="0">
                  <c:v>YLR Two Lanes</c:v>
                </c:pt>
                <c:pt idx="1">
                  <c:v>YLR Three Lanes</c:v>
                </c:pt>
              </c:strCache>
            </c:strRef>
          </c:cat>
          <c:val>
            <c:numRef>
              <c:f>'Number of THRU Lanes V. RLR'!$I$7:$I$8</c:f>
              <c:numCache>
                <c:formatCode>0%</c:formatCode>
                <c:ptCount val="2"/>
                <c:pt idx="0">
                  <c:v>0.41388174807197947</c:v>
                </c:pt>
                <c:pt idx="1">
                  <c:v>0.58611825192802058</c:v>
                </c:pt>
              </c:numCache>
            </c:numRef>
          </c:val>
        </c:ser>
        <c:firstSliceAng val="0"/>
      </c:pieChart>
    </c:plotArea>
    <c:legend>
      <c:legendPos val="r"/>
      <c:layout>
        <c:manualLayout>
          <c:xMode val="edge"/>
          <c:yMode val="edge"/>
          <c:x val="0.58152751380215351"/>
          <c:y val="0.39851254009915454"/>
          <c:w val="0.41152805118110236"/>
          <c:h val="0.23887098728043621"/>
        </c:manualLayout>
      </c:layout>
      <c:txPr>
        <a:bodyPr/>
        <a:lstStyle/>
        <a:p>
          <a:pPr rtl="0">
            <a:defRPr/>
          </a:pPr>
          <a:endParaRPr lang="en-US"/>
        </a:p>
      </c:txPr>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Red</a:t>
            </a:r>
            <a:r>
              <a:rPr lang="en-US" baseline="0"/>
              <a:t> Light Running</a:t>
            </a:r>
          </a:p>
        </c:rich>
      </c:tx>
      <c:layout>
        <c:manualLayout>
          <c:xMode val="edge"/>
          <c:yMode val="edge"/>
          <c:x val="0.12635416666666666"/>
          <c:y val="0.15555555555555556"/>
        </c:manualLayout>
      </c:layout>
    </c:title>
    <c:plotArea>
      <c:layout>
        <c:manualLayout>
          <c:layoutTarget val="inner"/>
          <c:xMode val="edge"/>
          <c:yMode val="edge"/>
          <c:x val="2.8645833333333332E-2"/>
          <c:y val="0.34507174103237098"/>
          <c:w val="0.59641281167978999"/>
          <c:h val="0.42411577719451765"/>
        </c:manualLayout>
      </c:layout>
      <c:pieChart>
        <c:varyColors val="1"/>
        <c:ser>
          <c:idx val="0"/>
          <c:order val="0"/>
          <c:tx>
            <c:strRef>
              <c:f>'Number of THRU Lanes V. RLR'!$K$7:$K$8</c:f>
              <c:strCache>
                <c:ptCount val="1"/>
                <c:pt idx="0">
                  <c:v>29% 71%</c:v>
                </c:pt>
              </c:strCache>
            </c:strRef>
          </c:tx>
          <c:dPt>
            <c:idx val="0"/>
            <c:spPr>
              <a:solidFill>
                <a:srgbClr val="C00000"/>
              </a:solidFill>
            </c:spPr>
          </c:dPt>
          <c:dPt>
            <c:idx val="1"/>
            <c:spPr>
              <a:solidFill>
                <a:srgbClr val="FF0000"/>
              </a:solidFill>
            </c:spPr>
          </c:dPt>
          <c:dLbls>
            <c:dLbl>
              <c:idx val="0"/>
              <c:layout/>
              <c:tx>
                <c:rich>
                  <a:bodyPr/>
                  <a:lstStyle/>
                  <a:p>
                    <a:r>
                      <a:rPr lang="en-US" sz="1400" b="1" dirty="0">
                        <a:solidFill>
                          <a:srgbClr val="FFFF00"/>
                        </a:solidFill>
                      </a:rPr>
                      <a:t>29%</a:t>
                    </a:r>
                  </a:p>
                </c:rich>
              </c:tx>
              <c:dLblPos val="ctr"/>
              <c:showVal val="1"/>
            </c:dLbl>
            <c:dLbl>
              <c:idx val="1"/>
              <c:layout/>
              <c:tx>
                <c:rich>
                  <a:bodyPr/>
                  <a:lstStyle/>
                  <a:p>
                    <a:r>
                      <a:rPr lang="en-US" sz="1400" b="1" dirty="0">
                        <a:solidFill>
                          <a:srgbClr val="FFFF00"/>
                        </a:solidFill>
                      </a:rPr>
                      <a:t>71%</a:t>
                    </a:r>
                  </a:p>
                </c:rich>
              </c:tx>
              <c:dLblPos val="ctr"/>
              <c:showVal val="1"/>
            </c:dLbl>
            <c:dLblPos val="ctr"/>
            <c:showVal val="1"/>
            <c:showLeaderLines val="1"/>
          </c:dLbls>
          <c:cat>
            <c:strRef>
              <c:f>'Number of THRU Lanes V. RLR'!$L$12:$L$13</c:f>
              <c:strCache>
                <c:ptCount val="2"/>
                <c:pt idx="0">
                  <c:v>RLR Two Lanes</c:v>
                </c:pt>
                <c:pt idx="1">
                  <c:v>RLR Three Lanes</c:v>
                </c:pt>
              </c:strCache>
            </c:strRef>
          </c:cat>
          <c:val>
            <c:numRef>
              <c:f>'Number of THRU Lanes V. RLR'!$K$7:$K$8</c:f>
              <c:numCache>
                <c:formatCode>0%</c:formatCode>
                <c:ptCount val="2"/>
                <c:pt idx="0">
                  <c:v>0.28752800597460842</c:v>
                </c:pt>
                <c:pt idx="1">
                  <c:v>0.71247199402539252</c:v>
                </c:pt>
              </c:numCache>
            </c:numRef>
          </c:val>
        </c:ser>
        <c:firstSliceAng val="0"/>
      </c:pieChart>
    </c:plotArea>
    <c:legend>
      <c:legendPos val="r"/>
      <c:layout/>
      <c:txPr>
        <a:bodyPr/>
        <a:lstStyle/>
        <a:p>
          <a:pPr rtl="0">
            <a:defRPr/>
          </a:pPr>
          <a:endParaRPr lang="en-US"/>
        </a:p>
      </c:txPr>
    </c:legend>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Red</a:t>
            </a:r>
            <a:r>
              <a:rPr lang="en-US" baseline="0"/>
              <a:t> Light Length VS. Light Running</a:t>
            </a:r>
            <a:endParaRPr lang="en-US"/>
          </a:p>
        </c:rich>
      </c:tx>
      <c:layout/>
    </c:title>
    <c:plotArea>
      <c:layout>
        <c:manualLayout>
          <c:layoutTarget val="inner"/>
          <c:xMode val="edge"/>
          <c:yMode val="edge"/>
          <c:x val="0.14865620199202978"/>
          <c:y val="0.1427567737238952"/>
          <c:w val="0.64832865654212357"/>
          <c:h val="0.67510274956088556"/>
        </c:manualLayout>
      </c:layout>
      <c:scatterChart>
        <c:scatterStyle val="lineMarker"/>
        <c:ser>
          <c:idx val="0"/>
          <c:order val="0"/>
          <c:tx>
            <c:strRef>
              <c:f>'Red Light Times VS. RLR'!$D$1</c:f>
              <c:strCache>
                <c:ptCount val="1"/>
                <c:pt idx="0">
                  <c:v>Total YLR</c:v>
                </c:pt>
              </c:strCache>
            </c:strRef>
          </c:tx>
          <c:spPr>
            <a:ln w="28575">
              <a:noFill/>
            </a:ln>
          </c:spPr>
          <c:marker>
            <c:spPr>
              <a:solidFill>
                <a:srgbClr val="FFFF00"/>
              </a:solidFill>
            </c:spPr>
          </c:marker>
          <c:trendline>
            <c:spPr>
              <a:ln w="19050">
                <a:solidFill>
                  <a:srgbClr val="FFFF00"/>
                </a:solidFill>
              </a:ln>
            </c:spPr>
            <c:trendlineType val="linear"/>
            <c:dispEq val="1"/>
            <c:trendlineLbl>
              <c:layout>
                <c:manualLayout>
                  <c:x val="-2.9148795424962121E-4"/>
                  <c:y val="-7.0544036162146398E-2"/>
                </c:manualLayout>
              </c:layout>
              <c:numFmt formatCode="General" sourceLinked="0"/>
            </c:trendlineLbl>
          </c:trendline>
          <c:xVal>
            <c:numRef>
              <c:f>'Red Light Times VS. RLR'!$B$2:$B$15</c:f>
              <c:numCache>
                <c:formatCode>General</c:formatCode>
                <c:ptCount val="14"/>
                <c:pt idx="0">
                  <c:v>83</c:v>
                </c:pt>
                <c:pt idx="1">
                  <c:v>81</c:v>
                </c:pt>
                <c:pt idx="2">
                  <c:v>181</c:v>
                </c:pt>
                <c:pt idx="3">
                  <c:v>115</c:v>
                </c:pt>
                <c:pt idx="4">
                  <c:v>136</c:v>
                </c:pt>
                <c:pt idx="5">
                  <c:v>74</c:v>
                </c:pt>
                <c:pt idx="6">
                  <c:v>129</c:v>
                </c:pt>
                <c:pt idx="7">
                  <c:v>156</c:v>
                </c:pt>
                <c:pt idx="8">
                  <c:v>91</c:v>
                </c:pt>
                <c:pt idx="9">
                  <c:v>34</c:v>
                </c:pt>
                <c:pt idx="10">
                  <c:v>87</c:v>
                </c:pt>
                <c:pt idx="11">
                  <c:v>72</c:v>
                </c:pt>
                <c:pt idx="12">
                  <c:v>87</c:v>
                </c:pt>
                <c:pt idx="13">
                  <c:v>183</c:v>
                </c:pt>
              </c:numCache>
            </c:numRef>
          </c:xVal>
          <c:yVal>
            <c:numRef>
              <c:f>'Red Light Times VS. RLR'!$D$2:$D$15</c:f>
              <c:numCache>
                <c:formatCode>General</c:formatCode>
                <c:ptCount val="14"/>
                <c:pt idx="0">
                  <c:v>32</c:v>
                </c:pt>
                <c:pt idx="1">
                  <c:v>24</c:v>
                </c:pt>
                <c:pt idx="2">
                  <c:v>23</c:v>
                </c:pt>
                <c:pt idx="3">
                  <c:v>29</c:v>
                </c:pt>
                <c:pt idx="4">
                  <c:v>11</c:v>
                </c:pt>
                <c:pt idx="5">
                  <c:v>12</c:v>
                </c:pt>
                <c:pt idx="6">
                  <c:v>9</c:v>
                </c:pt>
                <c:pt idx="7">
                  <c:v>12</c:v>
                </c:pt>
                <c:pt idx="8">
                  <c:v>53</c:v>
                </c:pt>
                <c:pt idx="9">
                  <c:v>44</c:v>
                </c:pt>
                <c:pt idx="10">
                  <c:v>26</c:v>
                </c:pt>
                <c:pt idx="11">
                  <c:v>66</c:v>
                </c:pt>
                <c:pt idx="12">
                  <c:v>25</c:v>
                </c:pt>
                <c:pt idx="13">
                  <c:v>47</c:v>
                </c:pt>
              </c:numCache>
            </c:numRef>
          </c:yVal>
        </c:ser>
        <c:ser>
          <c:idx val="1"/>
          <c:order val="1"/>
          <c:tx>
            <c:strRef>
              <c:f>'Red Light Times VS. RLR'!$E$1</c:f>
              <c:strCache>
                <c:ptCount val="1"/>
                <c:pt idx="0">
                  <c:v>Total RLR</c:v>
                </c:pt>
              </c:strCache>
            </c:strRef>
          </c:tx>
          <c:spPr>
            <a:ln w="28575">
              <a:noFill/>
            </a:ln>
          </c:spPr>
          <c:marker>
            <c:symbol val="diamond"/>
            <c:size val="7"/>
            <c:spPr>
              <a:solidFill>
                <a:srgbClr val="C00000"/>
              </a:solidFill>
            </c:spPr>
          </c:marker>
          <c:trendline>
            <c:spPr>
              <a:ln w="19050">
                <a:solidFill>
                  <a:srgbClr val="FF0000"/>
                </a:solidFill>
              </a:ln>
            </c:spPr>
            <c:trendlineType val="linear"/>
            <c:dispEq val="1"/>
            <c:trendlineLbl>
              <c:layout>
                <c:manualLayout>
                  <c:x val="7.9654311503744954E-2"/>
                  <c:y val="-2.515923009623797E-2"/>
                </c:manualLayout>
              </c:layout>
              <c:numFmt formatCode="General" sourceLinked="0"/>
            </c:trendlineLbl>
          </c:trendline>
          <c:xVal>
            <c:numRef>
              <c:f>'Red Light Times VS. RLR'!$B$2:$B$15</c:f>
              <c:numCache>
                <c:formatCode>General</c:formatCode>
                <c:ptCount val="14"/>
                <c:pt idx="0">
                  <c:v>83</c:v>
                </c:pt>
                <c:pt idx="1">
                  <c:v>81</c:v>
                </c:pt>
                <c:pt idx="2">
                  <c:v>181</c:v>
                </c:pt>
                <c:pt idx="3">
                  <c:v>115</c:v>
                </c:pt>
                <c:pt idx="4">
                  <c:v>136</c:v>
                </c:pt>
                <c:pt idx="5">
                  <c:v>74</c:v>
                </c:pt>
                <c:pt idx="6">
                  <c:v>129</c:v>
                </c:pt>
                <c:pt idx="7">
                  <c:v>156</c:v>
                </c:pt>
                <c:pt idx="8">
                  <c:v>91</c:v>
                </c:pt>
                <c:pt idx="9">
                  <c:v>34</c:v>
                </c:pt>
                <c:pt idx="10">
                  <c:v>87</c:v>
                </c:pt>
                <c:pt idx="11">
                  <c:v>72</c:v>
                </c:pt>
                <c:pt idx="12">
                  <c:v>87</c:v>
                </c:pt>
                <c:pt idx="13">
                  <c:v>183</c:v>
                </c:pt>
              </c:numCache>
            </c:numRef>
          </c:xVal>
          <c:yVal>
            <c:numRef>
              <c:f>'Red Light Times VS. RLR'!$E$2:$E$15</c:f>
              <c:numCache>
                <c:formatCode>General</c:formatCode>
                <c:ptCount val="14"/>
                <c:pt idx="0">
                  <c:v>20</c:v>
                </c:pt>
                <c:pt idx="1">
                  <c:v>20</c:v>
                </c:pt>
                <c:pt idx="2">
                  <c:v>3</c:v>
                </c:pt>
                <c:pt idx="3">
                  <c:v>12</c:v>
                </c:pt>
                <c:pt idx="4">
                  <c:v>16</c:v>
                </c:pt>
                <c:pt idx="5">
                  <c:v>9</c:v>
                </c:pt>
                <c:pt idx="6">
                  <c:v>3</c:v>
                </c:pt>
                <c:pt idx="7">
                  <c:v>3</c:v>
                </c:pt>
                <c:pt idx="8">
                  <c:v>25</c:v>
                </c:pt>
                <c:pt idx="9">
                  <c:v>16</c:v>
                </c:pt>
                <c:pt idx="10">
                  <c:v>24</c:v>
                </c:pt>
                <c:pt idx="11">
                  <c:v>46</c:v>
                </c:pt>
                <c:pt idx="12">
                  <c:v>17</c:v>
                </c:pt>
                <c:pt idx="13">
                  <c:v>44</c:v>
                </c:pt>
              </c:numCache>
            </c:numRef>
          </c:yVal>
        </c:ser>
        <c:axId val="62621952"/>
        <c:axId val="62632320"/>
      </c:scatterChart>
      <c:valAx>
        <c:axId val="62621952"/>
        <c:scaling>
          <c:orientation val="minMax"/>
        </c:scaling>
        <c:axPos val="b"/>
        <c:title>
          <c:tx>
            <c:rich>
              <a:bodyPr/>
              <a:lstStyle/>
              <a:p>
                <a:pPr>
                  <a:defRPr/>
                </a:pPr>
                <a:r>
                  <a:rPr lang="en-US"/>
                  <a:t>Light Time</a:t>
                </a:r>
                <a:r>
                  <a:rPr lang="en-US" baseline="0"/>
                  <a:t> (seconds)</a:t>
                </a:r>
                <a:endParaRPr lang="en-US"/>
              </a:p>
            </c:rich>
          </c:tx>
          <c:layout/>
        </c:title>
        <c:numFmt formatCode="General" sourceLinked="1"/>
        <c:tickLblPos val="nextTo"/>
        <c:crossAx val="62632320"/>
        <c:crosses val="autoZero"/>
        <c:crossBetween val="midCat"/>
      </c:valAx>
      <c:valAx>
        <c:axId val="62632320"/>
        <c:scaling>
          <c:orientation val="minMax"/>
        </c:scaling>
        <c:axPos val="l"/>
        <c:majorGridlines/>
        <c:title>
          <c:tx>
            <c:rich>
              <a:bodyPr rot="-5400000" vert="horz"/>
              <a:lstStyle/>
              <a:p>
                <a:pPr>
                  <a:defRPr/>
                </a:pPr>
                <a:r>
                  <a:rPr lang="en-US" dirty="0" smtClean="0"/>
                  <a:t>Number </a:t>
                </a:r>
                <a:r>
                  <a:rPr lang="en-US" dirty="0"/>
                  <a:t>of </a:t>
                </a:r>
                <a:r>
                  <a:rPr lang="en-US" dirty="0" err="1"/>
                  <a:t>Occurances</a:t>
                </a:r>
                <a:endParaRPr lang="en-US" dirty="0"/>
              </a:p>
            </c:rich>
          </c:tx>
          <c:layout/>
        </c:title>
        <c:numFmt formatCode="General" sourceLinked="1"/>
        <c:tickLblPos val="nextTo"/>
        <c:crossAx val="62621952"/>
        <c:crosses val="autoZero"/>
        <c:crossBetween val="midCat"/>
      </c:valAx>
    </c:plotArea>
    <c:legend>
      <c:legendPos val="r"/>
      <c:layout/>
    </c:legend>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Green Light Length VS. Light Running</a:t>
            </a:r>
          </a:p>
        </c:rich>
      </c:tx>
      <c:layout/>
    </c:title>
    <c:plotArea>
      <c:layout/>
      <c:scatterChart>
        <c:scatterStyle val="lineMarker"/>
        <c:ser>
          <c:idx val="0"/>
          <c:order val="0"/>
          <c:tx>
            <c:strRef>
              <c:f>'Red Light Times VS. RLR'!$D$1</c:f>
              <c:strCache>
                <c:ptCount val="1"/>
                <c:pt idx="0">
                  <c:v>Total YLR</c:v>
                </c:pt>
              </c:strCache>
            </c:strRef>
          </c:tx>
          <c:spPr>
            <a:ln w="28575">
              <a:noFill/>
            </a:ln>
          </c:spPr>
          <c:marker>
            <c:spPr>
              <a:solidFill>
                <a:srgbClr val="FFFF00"/>
              </a:solidFill>
            </c:spPr>
          </c:marker>
          <c:trendline>
            <c:spPr>
              <a:ln w="19050">
                <a:solidFill>
                  <a:srgbClr val="FFFF00"/>
                </a:solidFill>
              </a:ln>
            </c:spPr>
            <c:trendlineType val="linear"/>
            <c:dispEq val="1"/>
            <c:trendlineLbl>
              <c:layout>
                <c:manualLayout>
                  <c:x val="-6.6034120734908136E-2"/>
                  <c:y val="9.2611548556430449E-3"/>
                </c:manualLayout>
              </c:layout>
              <c:numFmt formatCode="General" sourceLinked="0"/>
            </c:trendlineLbl>
          </c:trendline>
          <c:xVal>
            <c:numRef>
              <c:f>'Red Light Times VS. RLR'!$C$2:$C$15</c:f>
              <c:numCache>
                <c:formatCode>General</c:formatCode>
                <c:ptCount val="14"/>
                <c:pt idx="0">
                  <c:v>95</c:v>
                </c:pt>
                <c:pt idx="1">
                  <c:v>104</c:v>
                </c:pt>
                <c:pt idx="2">
                  <c:v>28</c:v>
                </c:pt>
                <c:pt idx="3">
                  <c:v>21</c:v>
                </c:pt>
                <c:pt idx="4">
                  <c:v>70</c:v>
                </c:pt>
                <c:pt idx="5">
                  <c:v>63</c:v>
                </c:pt>
                <c:pt idx="6">
                  <c:v>19</c:v>
                </c:pt>
                <c:pt idx="7">
                  <c:v>18</c:v>
                </c:pt>
                <c:pt idx="8">
                  <c:v>13</c:v>
                </c:pt>
                <c:pt idx="9">
                  <c:v>83</c:v>
                </c:pt>
                <c:pt idx="10">
                  <c:v>108</c:v>
                </c:pt>
                <c:pt idx="11">
                  <c:v>28</c:v>
                </c:pt>
                <c:pt idx="12">
                  <c:v>30</c:v>
                </c:pt>
                <c:pt idx="13">
                  <c:v>25</c:v>
                </c:pt>
              </c:numCache>
            </c:numRef>
          </c:xVal>
          <c:yVal>
            <c:numRef>
              <c:f>'Red Light Times VS. RLR'!$D$2:$D$15</c:f>
              <c:numCache>
                <c:formatCode>General</c:formatCode>
                <c:ptCount val="14"/>
                <c:pt idx="0">
                  <c:v>32</c:v>
                </c:pt>
                <c:pt idx="1">
                  <c:v>24</c:v>
                </c:pt>
                <c:pt idx="2">
                  <c:v>23</c:v>
                </c:pt>
                <c:pt idx="3">
                  <c:v>29</c:v>
                </c:pt>
                <c:pt idx="4">
                  <c:v>11</c:v>
                </c:pt>
                <c:pt idx="5">
                  <c:v>12</c:v>
                </c:pt>
                <c:pt idx="6">
                  <c:v>9</c:v>
                </c:pt>
                <c:pt idx="7">
                  <c:v>12</c:v>
                </c:pt>
                <c:pt idx="8">
                  <c:v>53</c:v>
                </c:pt>
                <c:pt idx="9">
                  <c:v>44</c:v>
                </c:pt>
                <c:pt idx="10">
                  <c:v>26</c:v>
                </c:pt>
                <c:pt idx="11">
                  <c:v>66</c:v>
                </c:pt>
                <c:pt idx="12">
                  <c:v>25</c:v>
                </c:pt>
                <c:pt idx="13">
                  <c:v>47</c:v>
                </c:pt>
              </c:numCache>
            </c:numRef>
          </c:yVal>
        </c:ser>
        <c:ser>
          <c:idx val="1"/>
          <c:order val="1"/>
          <c:tx>
            <c:strRef>
              <c:f>'Red Light Times VS. RLR'!$E$1</c:f>
              <c:strCache>
                <c:ptCount val="1"/>
                <c:pt idx="0">
                  <c:v>Total RLR</c:v>
                </c:pt>
              </c:strCache>
            </c:strRef>
          </c:tx>
          <c:spPr>
            <a:ln w="28575">
              <a:noFill/>
            </a:ln>
          </c:spPr>
          <c:marker>
            <c:symbol val="diamond"/>
            <c:size val="7"/>
            <c:spPr>
              <a:solidFill>
                <a:srgbClr val="C00000"/>
              </a:solidFill>
            </c:spPr>
          </c:marker>
          <c:trendline>
            <c:spPr>
              <a:ln w="19050">
                <a:solidFill>
                  <a:srgbClr val="FF0000"/>
                </a:solidFill>
              </a:ln>
            </c:spPr>
            <c:trendlineType val="linear"/>
            <c:dispEq val="1"/>
            <c:trendlineLbl>
              <c:layout>
                <c:manualLayout>
                  <c:x val="5.2250546806649166E-2"/>
                  <c:y val="2.7894138232720911E-2"/>
                </c:manualLayout>
              </c:layout>
              <c:numFmt formatCode="General" sourceLinked="0"/>
            </c:trendlineLbl>
          </c:trendline>
          <c:xVal>
            <c:numRef>
              <c:f>'Red Light Times VS. RLR'!$C$2:$C$15</c:f>
              <c:numCache>
                <c:formatCode>General</c:formatCode>
                <c:ptCount val="14"/>
                <c:pt idx="0">
                  <c:v>95</c:v>
                </c:pt>
                <c:pt idx="1">
                  <c:v>104</c:v>
                </c:pt>
                <c:pt idx="2">
                  <c:v>28</c:v>
                </c:pt>
                <c:pt idx="3">
                  <c:v>21</c:v>
                </c:pt>
                <c:pt idx="4">
                  <c:v>70</c:v>
                </c:pt>
                <c:pt idx="5">
                  <c:v>63</c:v>
                </c:pt>
                <c:pt idx="6">
                  <c:v>19</c:v>
                </c:pt>
                <c:pt idx="7">
                  <c:v>18</c:v>
                </c:pt>
                <c:pt idx="8">
                  <c:v>13</c:v>
                </c:pt>
                <c:pt idx="9">
                  <c:v>83</c:v>
                </c:pt>
                <c:pt idx="10">
                  <c:v>108</c:v>
                </c:pt>
                <c:pt idx="11">
                  <c:v>28</c:v>
                </c:pt>
                <c:pt idx="12">
                  <c:v>30</c:v>
                </c:pt>
                <c:pt idx="13">
                  <c:v>25</c:v>
                </c:pt>
              </c:numCache>
            </c:numRef>
          </c:xVal>
          <c:yVal>
            <c:numRef>
              <c:f>'Red Light Times VS. RLR'!$E$2:$E$15</c:f>
              <c:numCache>
                <c:formatCode>General</c:formatCode>
                <c:ptCount val="14"/>
                <c:pt idx="0">
                  <c:v>20</c:v>
                </c:pt>
                <c:pt idx="1">
                  <c:v>20</c:v>
                </c:pt>
                <c:pt idx="2">
                  <c:v>3</c:v>
                </c:pt>
                <c:pt idx="3">
                  <c:v>12</c:v>
                </c:pt>
                <c:pt idx="4">
                  <c:v>16</c:v>
                </c:pt>
                <c:pt idx="5">
                  <c:v>9</c:v>
                </c:pt>
                <c:pt idx="6">
                  <c:v>3</c:v>
                </c:pt>
                <c:pt idx="7">
                  <c:v>3</c:v>
                </c:pt>
                <c:pt idx="8">
                  <c:v>25</c:v>
                </c:pt>
                <c:pt idx="9">
                  <c:v>16</c:v>
                </c:pt>
                <c:pt idx="10">
                  <c:v>24</c:v>
                </c:pt>
                <c:pt idx="11">
                  <c:v>46</c:v>
                </c:pt>
                <c:pt idx="12">
                  <c:v>17</c:v>
                </c:pt>
                <c:pt idx="13">
                  <c:v>44</c:v>
                </c:pt>
              </c:numCache>
            </c:numRef>
          </c:yVal>
        </c:ser>
        <c:axId val="62684160"/>
        <c:axId val="62690432"/>
      </c:scatterChart>
      <c:valAx>
        <c:axId val="62684160"/>
        <c:scaling>
          <c:orientation val="minMax"/>
        </c:scaling>
        <c:axPos val="b"/>
        <c:title>
          <c:tx>
            <c:rich>
              <a:bodyPr/>
              <a:lstStyle/>
              <a:p>
                <a:pPr>
                  <a:defRPr/>
                </a:pPr>
                <a:r>
                  <a:rPr lang="en-US"/>
                  <a:t>Light Length</a:t>
                </a:r>
                <a:r>
                  <a:rPr lang="en-US" baseline="0"/>
                  <a:t> (seconds)</a:t>
                </a:r>
                <a:endParaRPr lang="en-US"/>
              </a:p>
            </c:rich>
          </c:tx>
          <c:layout/>
        </c:title>
        <c:numFmt formatCode="General" sourceLinked="1"/>
        <c:tickLblPos val="nextTo"/>
        <c:crossAx val="62690432"/>
        <c:crosses val="autoZero"/>
        <c:crossBetween val="midCat"/>
      </c:valAx>
      <c:valAx>
        <c:axId val="62690432"/>
        <c:scaling>
          <c:orientation val="minMax"/>
        </c:scaling>
        <c:axPos val="l"/>
        <c:majorGridlines/>
        <c:title>
          <c:tx>
            <c:rich>
              <a:bodyPr rot="-5400000" vert="horz"/>
              <a:lstStyle/>
              <a:p>
                <a:pPr>
                  <a:defRPr/>
                </a:pPr>
                <a:r>
                  <a:rPr lang="en-US"/>
                  <a:t>Number of Occurances</a:t>
                </a:r>
              </a:p>
            </c:rich>
          </c:tx>
          <c:layout/>
        </c:title>
        <c:numFmt formatCode="General" sourceLinked="1"/>
        <c:tickLblPos val="nextTo"/>
        <c:crossAx val="62684160"/>
        <c:crosses val="autoZero"/>
        <c:crossBetween val="midCat"/>
      </c:valAx>
    </c:plotArea>
    <c:legend>
      <c:legendPos val="r"/>
      <c:layout>
        <c:manualLayout>
          <c:xMode val="edge"/>
          <c:yMode val="edge"/>
          <c:x val="0.73190266841644791"/>
          <c:y val="0.12278550597841945"/>
          <c:w val="0.26670844269466332"/>
          <c:h val="0.33486876640419994"/>
        </c:manualLayout>
      </c:layout>
    </c:legend>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6A22D5A8-9712-4958-A9B9-C02E66F4DD04}" type="datetimeFigureOut">
              <a:rPr lang="en-US" smtClean="0"/>
              <a:pPr/>
              <a:t>7/23/2009</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3C13B7A8-7127-4E18-B546-3C44B17B313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252D005A-67FC-4D46-A50F-93DD7FBBFDCE}" type="datetimeFigureOut">
              <a:rPr lang="en-US" smtClean="0"/>
              <a:pPr/>
              <a:t>7/23/2009</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DE146E7D-4B3F-4EAE-942F-3D2A908AB78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Hello my name is Colleen Grinham</a:t>
            </a:r>
          </a:p>
          <a:p>
            <a:r>
              <a:rPr lang="en-US" dirty="0" smtClean="0"/>
              <a:t>I am a civil</a:t>
            </a:r>
            <a:r>
              <a:rPr lang="en-US" baseline="0" dirty="0" smtClean="0"/>
              <a:t> engineering major at the University of Rhode Island here at UPRM in an exchange hosted by the Eisenhower Transportation Fellowship. </a:t>
            </a:r>
          </a:p>
          <a:p>
            <a:r>
              <a:rPr lang="en-US" baseline="0" dirty="0" smtClean="0"/>
              <a:t>This summer I worked with </a:t>
            </a:r>
            <a:r>
              <a:rPr lang="en-US" baseline="0" dirty="0" err="1" smtClean="0"/>
              <a:t>Fabiola</a:t>
            </a:r>
            <a:r>
              <a:rPr lang="en-US" baseline="0" dirty="0" smtClean="0"/>
              <a:t> </a:t>
            </a:r>
            <a:r>
              <a:rPr lang="en-US" baseline="0" dirty="0" err="1" smtClean="0"/>
              <a:t>Buitrago</a:t>
            </a:r>
            <a:r>
              <a:rPr lang="en-US" baseline="0" dirty="0" smtClean="0"/>
              <a:t> on her PhD thesis in Transportation engineering.</a:t>
            </a:r>
          </a:p>
          <a:p>
            <a:r>
              <a:rPr lang="en-US" baseline="0" dirty="0" smtClean="0"/>
              <a:t>The project involved Red Light Running in Western Puerto Rico.</a:t>
            </a:r>
          </a:p>
        </p:txBody>
      </p:sp>
      <p:sp>
        <p:nvSpPr>
          <p:cNvPr id="4" name="Slide Number Placeholder 3"/>
          <p:cNvSpPr>
            <a:spLocks noGrp="1"/>
          </p:cNvSpPr>
          <p:nvPr>
            <p:ph type="sldNum" sz="quarter" idx="10"/>
          </p:nvPr>
        </p:nvSpPr>
        <p:spPr/>
        <p:txBody>
          <a:bodyPr/>
          <a:lstStyle/>
          <a:p>
            <a:fld id="{DE146E7D-4B3F-4EAE-942F-3D2A908AB78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blue</a:t>
            </a:r>
            <a:r>
              <a:rPr lang="en-US" baseline="0" dirty="0" smtClean="0"/>
              <a:t> arrows once again show the intersections that we collected data from. </a:t>
            </a:r>
          </a:p>
          <a:p>
            <a:r>
              <a:rPr lang="en-US" baseline="0" dirty="0" smtClean="0"/>
              <a:t>Only intersections that occurred on both Kathleen Diaz’s chart, and the chart created from the crash database were taken into consideration in this research.</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map of where exactly our intersections were.</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Four Approaches.</a:t>
            </a:r>
          </a:p>
          <a:p>
            <a:r>
              <a:rPr lang="en-US" dirty="0" smtClean="0"/>
              <a:t>Special</a:t>
            </a:r>
            <a:r>
              <a:rPr lang="en-US" baseline="0" dirty="0" smtClean="0"/>
              <a:t> approaches of interest. PR is a very busy route, but you also have mall traffic.</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 approaches.</a:t>
            </a:r>
          </a:p>
          <a:p>
            <a:r>
              <a:rPr lang="en-US" dirty="0" smtClean="0"/>
              <a:t>This intersections</a:t>
            </a:r>
            <a:r>
              <a:rPr lang="en-US" baseline="0" dirty="0" smtClean="0"/>
              <a:t> had especially heavy truck usage. </a:t>
            </a:r>
          </a:p>
          <a:p>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a:t>
            </a:r>
            <a:r>
              <a:rPr lang="en-US" baseline="0" dirty="0" smtClean="0"/>
              <a:t> approaches. 3 Routes and a shopping plaza</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 approaches. All very busy. PR 2</a:t>
            </a:r>
            <a:r>
              <a:rPr lang="en-US" baseline="0" dirty="0" smtClean="0"/>
              <a:t> and the route to popular beaches and the </a:t>
            </a:r>
            <a:r>
              <a:rPr lang="en-US" baseline="0" dirty="0" err="1" smtClean="0"/>
              <a:t>aguadilla</a:t>
            </a:r>
            <a:r>
              <a:rPr lang="en-US" baseline="0" dirty="0" smtClean="0"/>
              <a:t> airport. </a:t>
            </a:r>
          </a:p>
          <a:p>
            <a:r>
              <a:rPr lang="en-US" baseline="0" dirty="0" smtClean="0"/>
              <a:t>There was frequent over flow into this intersections from the traffic stopped at an intersection further down PR 107.</a:t>
            </a:r>
            <a:endParaRPr lang="en-US" dirty="0" smtClean="0"/>
          </a:p>
          <a:p>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a:t>
            </a:r>
            <a:r>
              <a:rPr lang="en-US" baseline="0" dirty="0" smtClean="0"/>
              <a:t> approaches.</a:t>
            </a:r>
          </a:p>
          <a:p>
            <a:r>
              <a:rPr lang="en-US" baseline="0" dirty="0" smtClean="0"/>
              <a:t>PR 2 is a main route. </a:t>
            </a:r>
          </a:p>
          <a:p>
            <a:r>
              <a:rPr lang="en-US" baseline="0" dirty="0" err="1" smtClean="0"/>
              <a:t>Weat</a:t>
            </a:r>
            <a:r>
              <a:rPr lang="en-US" baseline="0" dirty="0" smtClean="0"/>
              <a:t> approach (PR 114) was the entrance to the </a:t>
            </a:r>
            <a:r>
              <a:rPr lang="en-US" baseline="0" dirty="0" err="1" smtClean="0"/>
              <a:t>dtop</a:t>
            </a:r>
            <a:r>
              <a:rPr lang="en-US" baseline="0" dirty="0" smtClean="0"/>
              <a:t> which is also busy.</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was my first</a:t>
            </a:r>
            <a:r>
              <a:rPr lang="en-US" baseline="0" dirty="0" smtClean="0"/>
              <a:t> experience with any type of field work, especially transportation field work. So everything that I did here, I has just learned. About 85% of this project was field work. </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a:t>
            </a:r>
            <a:r>
              <a:rPr lang="en-US" baseline="0" dirty="0" smtClean="0"/>
              <a:t> project started out with a literature review on Red Light running and past studies surrounding the material.</a:t>
            </a:r>
          </a:p>
          <a:p>
            <a:r>
              <a:rPr lang="en-US" baseline="0" dirty="0" smtClean="0"/>
              <a:t>Since this is the first time I’ve worked with transportation engineering, this was all new material to me.</a:t>
            </a:r>
          </a:p>
          <a:p>
            <a:r>
              <a:rPr lang="en-US" baseline="0" dirty="0" smtClean="0"/>
              <a:t>I was responsible for compiling all of the information that I has research in a formal literature review.</a:t>
            </a:r>
          </a:p>
          <a:p>
            <a:endParaRPr lang="en-US" baseline="0" dirty="0" smtClean="0"/>
          </a:p>
          <a:p>
            <a:r>
              <a:rPr lang="en-US" baseline="0" dirty="0" smtClean="0"/>
              <a:t>READ SLIDE </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a:t>
            </a:r>
          </a:p>
          <a:p>
            <a:endParaRPr lang="en-US" dirty="0" smtClean="0"/>
          </a:p>
          <a:p>
            <a:r>
              <a:rPr lang="en-US" dirty="0" smtClean="0"/>
              <a:t>To</a:t>
            </a:r>
            <a:r>
              <a:rPr lang="en-US" baseline="0" dirty="0" smtClean="0"/>
              <a:t> do this I used a “</a:t>
            </a:r>
            <a:r>
              <a:rPr lang="en-US" baseline="0" dirty="0" err="1" smtClean="0"/>
              <a:t>SpeedLaser</a:t>
            </a:r>
            <a:r>
              <a:rPr lang="en-US" baseline="0" dirty="0" smtClean="0"/>
              <a:t>” by Atlanta laser standing around 100ft away from the stop line of the approach. I would record the Distance the car was away from me, the type of car (Sedan, SUV, or Pick-Up), the speed of the car, and the lane which the car was in. Only the first car in a “platoon” was recorded.</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a:t>
            </a:r>
            <a:r>
              <a:rPr lang="en-US" baseline="0" dirty="0" smtClean="0"/>
              <a:t> SLIDE:</a:t>
            </a:r>
          </a:p>
          <a:p>
            <a:endParaRPr lang="en-US" baseline="0" dirty="0" smtClean="0"/>
          </a:p>
          <a:p>
            <a:r>
              <a:rPr lang="en-US" baseline="0" dirty="0" smtClean="0"/>
              <a:t>The videos recorded were an hour apiece. One of the reasons why it took longer to complete the analysis of the intersections was tat we could not leave our video cameras alone, so we were limited in the ability of moving around to record data.</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a:t>
            </a:r>
          </a:p>
          <a:p>
            <a:endParaRPr lang="en-US" dirty="0" smtClean="0"/>
          </a:p>
          <a:p>
            <a:r>
              <a:rPr lang="en-US" dirty="0" smtClean="0"/>
              <a:t>All</a:t>
            </a:r>
            <a:r>
              <a:rPr lang="en-US" baseline="0" dirty="0" smtClean="0"/>
              <a:t> of the </a:t>
            </a:r>
            <a:r>
              <a:rPr lang="en-US" baseline="0" dirty="0" err="1" smtClean="0"/>
              <a:t>geomorty</a:t>
            </a:r>
            <a:r>
              <a:rPr lang="en-US" baseline="0" dirty="0" smtClean="0"/>
              <a:t> of al intersections is recorded in an overall grid.</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other 15% of my work was in</a:t>
            </a:r>
            <a:r>
              <a:rPr lang="en-US" baseline="0" dirty="0" smtClean="0"/>
              <a:t> the Post-Field Analysis which included:</a:t>
            </a:r>
          </a:p>
          <a:p>
            <a:r>
              <a:rPr lang="en-US" baseline="0" dirty="0" smtClean="0"/>
              <a:t>READ SLIDE</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said before READ SLIDE</a:t>
            </a:r>
          </a:p>
          <a:p>
            <a:endParaRPr lang="en-US" baseline="0" dirty="0" smtClean="0"/>
          </a:p>
          <a:p>
            <a:r>
              <a:rPr lang="en-US" baseline="0" dirty="0" smtClean="0"/>
              <a:t>Graphs of all the speed data was collected in order to see the main speed of traffic.</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a:t>
            </a:r>
          </a:p>
          <a:p>
            <a:endParaRPr lang="en-US" dirty="0" smtClean="0"/>
          </a:p>
          <a:p>
            <a:r>
              <a:rPr lang="en-US" dirty="0" smtClean="0"/>
              <a:t>These graphs visually show the volume</a:t>
            </a:r>
            <a:r>
              <a:rPr lang="en-US" baseline="0" dirty="0" smtClean="0"/>
              <a:t> of traffic after every five minutes.</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my analyses</a:t>
            </a:r>
            <a:r>
              <a:rPr lang="en-US" baseline="0" dirty="0" smtClean="0"/>
              <a:t> I compared YLR and RLR to the volume, number of lanes, and light, both (green and red) lengths.</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 low</a:t>
            </a:r>
            <a:r>
              <a:rPr lang="en-US" baseline="0" dirty="0" smtClean="0"/>
              <a:t> volumes and high volumes are the minimums on this graph. </a:t>
            </a:r>
          </a:p>
          <a:p>
            <a:r>
              <a:rPr lang="en-US" baseline="0" dirty="0" smtClean="0"/>
              <a:t>The lower volume there is on a road, the less likely it is that a vehicle will be approaching the stop line as the light is changing to red, decreasing RLR occurrences. The higher the volume is, the more likely there will be heavy traffic causing for lower speeds allowing a vehicle to stop for a red light in time, and be less likely to run the red light.</a:t>
            </a:r>
          </a:p>
          <a:p>
            <a:endParaRPr lang="en-US" baseline="0" dirty="0" smtClean="0"/>
          </a:p>
          <a:p>
            <a:r>
              <a:rPr lang="en-US" baseline="0" dirty="0" smtClean="0"/>
              <a:t>The maximums on this graph can be explained by </a:t>
            </a:r>
            <a:endParaRPr lang="en-US" dirty="0" smtClean="0"/>
          </a:p>
          <a:p>
            <a:endParaRPr lang="en-US" dirty="0" smtClean="0"/>
          </a:p>
          <a:p>
            <a:r>
              <a:rPr lang="en-US" dirty="0" smtClean="0"/>
              <a:t>** The equations on the following graphs are</a:t>
            </a:r>
            <a:r>
              <a:rPr lang="en-US" baseline="0" dirty="0" smtClean="0"/>
              <a:t> basic modules for predicting red light occurrences. The function shows the amount of YLR or RLR occurrences with the  volumes as the variable.</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3 types of crashed</a:t>
            </a:r>
            <a:r>
              <a:rPr lang="en-US" baseline="0" dirty="0" smtClean="0"/>
              <a:t> involved in RLR.</a:t>
            </a:r>
          </a:p>
          <a:p>
            <a:r>
              <a:rPr lang="en-US" baseline="0" dirty="0" smtClean="0"/>
              <a:t>LATERAL: where a driver runs the red light and hits another movement of traffic.</a:t>
            </a:r>
          </a:p>
          <a:p>
            <a:r>
              <a:rPr lang="en-US" baseline="0" dirty="0" smtClean="0"/>
              <a:t>REAR-END: where a driver short stops in order to avoid running the red light, not giving the driver behind him ample warning resulting in a crash.</a:t>
            </a:r>
          </a:p>
          <a:p>
            <a:r>
              <a:rPr lang="en-US" baseline="0" dirty="0" smtClean="0"/>
              <a:t>And WITH TURNING: where a driver is turning through an intersection after the light has changed to red and collides with another movement of traffic.</a:t>
            </a:r>
          </a:p>
          <a:p>
            <a:r>
              <a:rPr lang="en-US" baseline="0" dirty="0" smtClean="0"/>
              <a:t>Occupant injuries occurred in 45% of RLR crashes compared to the 30% of occupant injuries in other types of crashes.</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I compared the number of lanes with the amount of YLR and RLR. The amount of YLR increased by 142% in this scenario when you added another lane. The amount of RLR increased 256% in this scenario when you added another lane. This directly correlates to the volume of traffic. IF there are more lanes, there will be more volume allowed; and as the amount of lanes increases, the amount of YLR and RLR increases as well. So this data is supporting that as the volume increases, so does YLR and RLR.</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a</a:t>
            </a:r>
            <a:r>
              <a:rPr lang="en-US" baseline="0" dirty="0" smtClean="0"/>
              <a:t> main</a:t>
            </a:r>
            <a:r>
              <a:rPr lang="en-US" dirty="0" smtClean="0"/>
              <a:t> approach has </a:t>
            </a:r>
            <a:r>
              <a:rPr lang="en-US" baseline="0" dirty="0" smtClean="0"/>
              <a:t>short red light, it usually has a longer green light than the cross road because the total cycle lengths are both similar. That means that that cross road has short green lights and longer red lights. </a:t>
            </a:r>
          </a:p>
          <a:p>
            <a:endParaRPr lang="en-US" baseline="0" dirty="0" smtClean="0"/>
          </a:p>
          <a:p>
            <a:r>
              <a:rPr lang="en-US" baseline="0" dirty="0" smtClean="0"/>
              <a:t>As you can see on the graph, short red lights produce high RLR occurrences as well as long red lights. When a red light is short, the road is usually a main road (like PR 2) which has higher speeds and higher volumes than the cross road. This means that cars at higher speeds need more time to stop, and if there isn’t enough time, the vehicles will run red lights. </a:t>
            </a:r>
          </a:p>
          <a:p>
            <a:r>
              <a:rPr lang="en-US" baseline="0" dirty="0" smtClean="0"/>
              <a:t>Longer red lights are usually found on cross roads where the volume and speeds  are lower, but the green lights are shorter. If a red light is extremely long, this makes drivers aggravated and urges them to run red lights in order to not have to stop for another cycle.</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graph directly correlates to graph comparing Red light Length with Light Running. </a:t>
            </a:r>
          </a:p>
          <a:p>
            <a:r>
              <a:rPr lang="en-US" baseline="0" dirty="0" smtClean="0"/>
              <a:t>If the green lights are short, the red lights are usually longer causing more drivers to feel a need to get past the stop line in order to continue. If green lights are too long, usually the volume of the approach is high and so is the speed making it more difficult for drivers to come to a stop in time cause RLR occurrences.</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32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a:t>
            </a:r>
          </a:p>
          <a:p>
            <a:r>
              <a:rPr lang="en-US" dirty="0" smtClean="0"/>
              <a:t>READ QUOTE:</a:t>
            </a:r>
          </a:p>
          <a:p>
            <a:r>
              <a:rPr lang="en-US" dirty="0" smtClean="0"/>
              <a:t>Site as from the study</a:t>
            </a:r>
            <a:r>
              <a:rPr lang="en-US" baseline="0" dirty="0" smtClean="0"/>
              <a:t> of </a:t>
            </a:r>
            <a:r>
              <a:rPr lang="en-US" sz="1200" kern="1200" dirty="0" smtClean="0">
                <a:solidFill>
                  <a:schemeClr val="tx1"/>
                </a:solidFill>
                <a:latin typeface="+mn-lt"/>
                <a:ea typeface="+mn-ea"/>
                <a:cs typeface="+mn-cs"/>
              </a:rPr>
              <a:t>"Reducing red light running through longer yellow signal timing and red light 	camera enforcement: Results of a field investigation."  by Retting, Ferguson, and Farmer. </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solution to RLR is the Three Es.</a:t>
            </a:r>
            <a:r>
              <a:rPr lang="en-US" baseline="0" dirty="0" smtClean="0"/>
              <a:t> Engineering, Education, and Enforcement.</a:t>
            </a:r>
          </a:p>
          <a:p>
            <a:r>
              <a:rPr lang="en-US" baseline="0" dirty="0" smtClean="0"/>
              <a:t>Engineering solutions pertain mostly to unintentional RLRs. This could include such solutions as changing the location of the lights or type of light; signaling ahead for intersections; changing the geometry by adding more “solo” lanes; or by changing the light times such as increasing the time of the yellow light.</a:t>
            </a:r>
          </a:p>
          <a:p>
            <a:r>
              <a:rPr lang="en-US" baseline="0" dirty="0" smtClean="0"/>
              <a:t>Education solutions would effect both intentional and unintentional RLR. These would include enlisting public service announcements and other media tools addressing the problem of RLR with the public. A target audience for these measures are new drivers. Also, alerting the public to an increased level of enforcement pertaining to RLR is threat enough to discontinue unlawful and dangerous behavior. </a:t>
            </a:r>
          </a:p>
          <a:p>
            <a:r>
              <a:rPr lang="en-US" baseline="0" dirty="0" smtClean="0"/>
              <a:t>The third E, is enforcement. Many intentional RLR feel that there is little to no consequences for RLR. Installing RLC will drastically decrease the amount of RLR occurrences. RLC have been known to decrease RLR violations by 40-50% and reduces crashes caused by RLR 25-30%. This was determined by a study done by the Insurance Institute for Highway Safety.</a:t>
            </a:r>
          </a:p>
          <a:p>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DE146E7D-4B3F-4EAE-942F-3D2A908AB78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Chart was created by </a:t>
            </a:r>
            <a:r>
              <a:rPr lang="en-US" dirty="0" err="1" smtClean="0"/>
              <a:t>Fabiola</a:t>
            </a:r>
            <a:r>
              <a:rPr lang="en-US" dirty="0" smtClean="0"/>
              <a:t> </a:t>
            </a:r>
            <a:r>
              <a:rPr lang="en-US" dirty="0" err="1" smtClean="0"/>
              <a:t>Buitrago</a:t>
            </a:r>
            <a:r>
              <a:rPr lang="en-US" dirty="0" smtClean="0"/>
              <a:t> after analyzing</a:t>
            </a:r>
            <a:r>
              <a:rPr lang="en-US" baseline="0" dirty="0" smtClean="0"/>
              <a:t> the crash data base for Puerto Rico. After reviewing certain factors from accidents from police reports, this chart was created showing accidents that were RLR related. The intersections in western Puerto Rico were then arranged in order from most accidents to least. Intersections with high RLR accidents were targeted for field research. </a:t>
            </a:r>
          </a:p>
          <a:p>
            <a:r>
              <a:rPr lang="en-US" baseline="0" dirty="0" smtClean="0"/>
              <a:t>The intersections with the blue arrows are intersections where field data was collected from. </a:t>
            </a:r>
          </a:p>
          <a:p>
            <a:r>
              <a:rPr lang="en-US" baseline="0" dirty="0" smtClean="0"/>
              <a:t>Please note that the intersections of PR 2 with PR 199 and PR 329 do not exist in Mayaguez. This was a result of an error in the crash data base.</a:t>
            </a:r>
          </a:p>
        </p:txBody>
      </p:sp>
      <p:sp>
        <p:nvSpPr>
          <p:cNvPr id="4" name="Slide Number Placeholder 3"/>
          <p:cNvSpPr>
            <a:spLocks noGrp="1"/>
          </p:cNvSpPr>
          <p:nvPr>
            <p:ph type="sldNum" sz="quarter" idx="10"/>
          </p:nvPr>
        </p:nvSpPr>
        <p:spPr/>
        <p:txBody>
          <a:bodyPr/>
          <a:lstStyle/>
          <a:p>
            <a:fld id="{DE146E7D-4B3F-4EAE-942F-3D2A908AB78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9BEC996-250B-4DA0-9BD2-A3121F2033C1}" type="datetimeFigureOut">
              <a:rPr lang="en-US" smtClean="0"/>
              <a:pPr/>
              <a:t>7/23/2009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9BD2437-F83C-4130-AAF9-222265DEEF1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9BEC996-250B-4DA0-9BD2-A3121F2033C1}" type="datetimeFigureOut">
              <a:rPr lang="en-US" smtClean="0"/>
              <a:pPr/>
              <a:t>7/23/2009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D2437-F83C-4130-AAF9-222265DEEF1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9BEC996-250B-4DA0-9BD2-A3121F2033C1}" type="datetimeFigureOut">
              <a:rPr lang="en-US" smtClean="0"/>
              <a:pPr/>
              <a:t>7/23/2009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D2437-F83C-4130-AAF9-222265DEEF1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9BEC996-250B-4DA0-9BD2-A3121F2033C1}" type="datetimeFigureOut">
              <a:rPr lang="en-US" smtClean="0"/>
              <a:pPr/>
              <a:t>7/23/2009</a:t>
            </a:fld>
            <a:endParaRPr lang="en-US"/>
          </a:p>
        </p:txBody>
      </p:sp>
      <p:sp>
        <p:nvSpPr>
          <p:cNvPr id="8" name="Slide Number Placeholder 7"/>
          <p:cNvSpPr>
            <a:spLocks noGrp="1"/>
          </p:cNvSpPr>
          <p:nvPr>
            <p:ph type="sldNum" sz="quarter" idx="11"/>
          </p:nvPr>
        </p:nvSpPr>
        <p:spPr/>
        <p:txBody>
          <a:bodyPr/>
          <a:lstStyle/>
          <a:p>
            <a:fld id="{89BD2437-F83C-4130-AAF9-222265DEEF1A}"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9BEC996-250B-4DA0-9BD2-A3121F2033C1}" type="datetimeFigureOut">
              <a:rPr lang="en-US" smtClean="0"/>
              <a:pPr/>
              <a:t>7/23/2009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BD2437-F83C-4130-AAF9-222265DEEF1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9BEC996-250B-4DA0-9BD2-A3121F2033C1}" type="datetimeFigureOut">
              <a:rPr lang="en-US" smtClean="0"/>
              <a:pPr/>
              <a:t>7/23/2009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D2437-F83C-4130-AAF9-222265DEEF1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9BEC996-250B-4DA0-9BD2-A3121F2033C1}" type="datetimeFigureOut">
              <a:rPr lang="en-US" smtClean="0"/>
              <a:pPr/>
              <a:t>7/23/2009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BD2437-F83C-4130-AAF9-222265DEEF1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F9BEC996-250B-4DA0-9BD2-A3121F2033C1}" type="datetimeFigureOut">
              <a:rPr lang="en-US" smtClean="0"/>
              <a:pPr/>
              <a:t>7/23/2009</a:t>
            </a:fld>
            <a:endParaRPr lang="en-US"/>
          </a:p>
        </p:txBody>
      </p:sp>
      <p:sp>
        <p:nvSpPr>
          <p:cNvPr id="8" name="Slide Number Placeholder 7"/>
          <p:cNvSpPr>
            <a:spLocks noGrp="1"/>
          </p:cNvSpPr>
          <p:nvPr>
            <p:ph type="sldNum" sz="quarter" idx="11"/>
          </p:nvPr>
        </p:nvSpPr>
        <p:spPr/>
        <p:txBody>
          <a:bodyPr/>
          <a:lstStyle/>
          <a:p>
            <a:fld id="{89BD2437-F83C-4130-AAF9-222265DEEF1A}"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BEC996-250B-4DA0-9BD2-A3121F2033C1}" type="datetimeFigureOut">
              <a:rPr lang="en-US" smtClean="0"/>
              <a:pPr/>
              <a:t>7/23/2009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BD2437-F83C-4130-AAF9-222265DEEF1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9BEC996-250B-4DA0-9BD2-A3121F2033C1}" type="datetimeFigureOut">
              <a:rPr lang="en-US" smtClean="0"/>
              <a:pPr/>
              <a:t>7/23/2009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89BD2437-F83C-4130-AAF9-222265DEEF1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F9BEC996-250B-4DA0-9BD2-A3121F2033C1}" type="datetimeFigureOut">
              <a:rPr lang="en-US" smtClean="0"/>
              <a:pPr/>
              <a:t>7/23/2009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BD2437-F83C-4130-AAF9-222265DEEF1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F9BEC996-250B-4DA0-9BD2-A3121F2033C1}" type="datetimeFigureOut">
              <a:rPr lang="en-US" smtClean="0"/>
              <a:pPr/>
              <a:t>7/23/2009</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89BD2437-F83C-4130-AAF9-222265DEEF1A}"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Red Light Running</a:t>
            </a:r>
            <a:br>
              <a:rPr lang="en-US" dirty="0" smtClean="0"/>
            </a:br>
            <a:r>
              <a:rPr lang="en-US" dirty="0" smtClean="0"/>
              <a:t>in Western Puerto Rico</a:t>
            </a:r>
            <a:endParaRPr lang="en-US" dirty="0"/>
          </a:p>
        </p:txBody>
      </p:sp>
      <p:sp>
        <p:nvSpPr>
          <p:cNvPr id="3" name="Subtitle 2"/>
          <p:cNvSpPr>
            <a:spLocks noGrp="1"/>
          </p:cNvSpPr>
          <p:nvPr>
            <p:ph type="subTitle" idx="1"/>
          </p:nvPr>
        </p:nvSpPr>
        <p:spPr/>
        <p:txBody>
          <a:bodyPr>
            <a:normAutofit/>
          </a:bodyPr>
          <a:lstStyle/>
          <a:p>
            <a:r>
              <a:rPr lang="en-US" dirty="0" smtClean="0"/>
              <a:t>Colleen Grinham</a:t>
            </a:r>
          </a:p>
          <a:p>
            <a:r>
              <a:rPr lang="en-US" sz="2400" dirty="0" smtClean="0"/>
              <a:t>Eisenhower Transportation Fellowship</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Our intersections were also chosen based on the data of Kathleen Diaz’s M.S. thesis.</a:t>
            </a:r>
          </a:p>
          <a:p>
            <a:r>
              <a:rPr lang="en-US" dirty="0" smtClean="0"/>
              <a:t>Her thesis determined the most unsafe intersections in western Puerto Rico.</a:t>
            </a:r>
          </a:p>
          <a:p>
            <a:r>
              <a:rPr lang="en-US" dirty="0" smtClean="0"/>
              <a:t>All of our intersections were on her data as being some of the most dangerous.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24200" cy="2392362"/>
          </a:xfrm>
        </p:spPr>
        <p:txBody>
          <a:bodyPr>
            <a:normAutofit fontScale="90000"/>
          </a:bodyPr>
          <a:lstStyle/>
          <a:p>
            <a:r>
              <a:rPr lang="en-US" dirty="0" smtClean="0"/>
              <a:t>Kathleen Diaz’s</a:t>
            </a:r>
            <a:br>
              <a:rPr lang="en-US" dirty="0" smtClean="0"/>
            </a:br>
            <a:r>
              <a:rPr lang="en-US" dirty="0" smtClean="0"/>
              <a:t>Thesis Chart</a:t>
            </a:r>
            <a:endParaRPr lang="en-US" dirty="0"/>
          </a:p>
        </p:txBody>
      </p:sp>
      <p:pic>
        <p:nvPicPr>
          <p:cNvPr id="2050" name="Picture 2"/>
          <p:cNvPicPr>
            <a:picLocks noGrp="1" noChangeAspect="1" noChangeArrowheads="1"/>
          </p:cNvPicPr>
          <p:nvPr>
            <p:ph idx="1"/>
          </p:nvPr>
        </p:nvPicPr>
        <p:blipFill>
          <a:blip r:embed="rId3"/>
          <a:srcRect/>
          <a:stretch>
            <a:fillRect/>
          </a:stretch>
        </p:blipFill>
        <p:spPr bwMode="auto">
          <a:xfrm>
            <a:off x="4419600" y="304799"/>
            <a:ext cx="4343400" cy="6482095"/>
          </a:xfrm>
          <a:prstGeom prst="rect">
            <a:avLst/>
          </a:prstGeom>
          <a:noFill/>
          <a:ln w="9525">
            <a:noFill/>
            <a:miter lim="800000"/>
            <a:headEnd/>
            <a:tailEnd/>
          </a:ln>
        </p:spPr>
      </p:pic>
      <p:sp>
        <p:nvSpPr>
          <p:cNvPr id="5" name="Striped Right Arrow 4"/>
          <p:cNvSpPr/>
          <p:nvPr/>
        </p:nvSpPr>
        <p:spPr>
          <a:xfrm>
            <a:off x="3200400" y="1219200"/>
            <a:ext cx="1447800" cy="2286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riped Right Arrow 5"/>
          <p:cNvSpPr/>
          <p:nvPr/>
        </p:nvSpPr>
        <p:spPr>
          <a:xfrm>
            <a:off x="3200400" y="1447800"/>
            <a:ext cx="1447800" cy="2286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riped Right Arrow 6"/>
          <p:cNvSpPr/>
          <p:nvPr/>
        </p:nvSpPr>
        <p:spPr>
          <a:xfrm>
            <a:off x="3200400" y="2895600"/>
            <a:ext cx="1447800" cy="2286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riped Right Arrow 7"/>
          <p:cNvSpPr/>
          <p:nvPr/>
        </p:nvSpPr>
        <p:spPr>
          <a:xfrm>
            <a:off x="3200400" y="5029200"/>
            <a:ext cx="1447800" cy="2286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were our intersections?</a:t>
            </a:r>
            <a:endParaRPr lang="en-US" dirty="0"/>
          </a:p>
        </p:txBody>
      </p:sp>
      <p:sp>
        <p:nvSpPr>
          <p:cNvPr id="3" name="Content Placeholder 2"/>
          <p:cNvSpPr>
            <a:spLocks noGrp="1"/>
          </p:cNvSpPr>
          <p:nvPr>
            <p:ph idx="1"/>
          </p:nvPr>
        </p:nvSpPr>
        <p:spPr>
          <a:xfrm>
            <a:off x="457200" y="1600200"/>
            <a:ext cx="5257800" cy="4648200"/>
          </a:xfrm>
        </p:spPr>
        <p:txBody>
          <a:bodyPr/>
          <a:lstStyle/>
          <a:p>
            <a:r>
              <a:rPr lang="en-US" dirty="0" smtClean="0"/>
              <a:t>Aguadilla (2)</a:t>
            </a:r>
          </a:p>
          <a:p>
            <a:r>
              <a:rPr lang="en-US" dirty="0" err="1" smtClean="0"/>
              <a:t>Aguada</a:t>
            </a:r>
            <a:endParaRPr lang="en-US" dirty="0" smtClean="0"/>
          </a:p>
          <a:p>
            <a:r>
              <a:rPr lang="en-US" dirty="0" err="1" smtClean="0"/>
              <a:t>Mayagüez</a:t>
            </a:r>
            <a:endParaRPr lang="en-US" dirty="0" smtClean="0"/>
          </a:p>
          <a:p>
            <a:r>
              <a:rPr lang="en-US" dirty="0" err="1" smtClean="0"/>
              <a:t>Hormigueros</a:t>
            </a:r>
            <a:endParaRPr lang="en-US" dirty="0" smtClean="0"/>
          </a:p>
          <a:p>
            <a:endParaRPr lang="en-US" dirty="0" smtClean="0"/>
          </a:p>
          <a:p>
            <a:r>
              <a:rPr lang="en-US" dirty="0" smtClean="0"/>
              <a:t>All of our intersections involved PR 2 as the main approach</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srcRect t="5518" b="10060"/>
          <a:stretch>
            <a:fillRect/>
          </a:stretch>
        </p:blipFill>
        <p:spPr bwMode="auto">
          <a:xfrm>
            <a:off x="2895600" y="720852"/>
            <a:ext cx="5951376" cy="5832348"/>
          </a:xfrm>
          <a:prstGeom prst="rect">
            <a:avLst/>
          </a:prstGeom>
          <a:noFill/>
          <a:ln w="9525">
            <a:noFill/>
            <a:miter lim="800000"/>
            <a:headEnd/>
            <a:tailEnd/>
          </a:ln>
        </p:spPr>
      </p:pic>
      <p:sp>
        <p:nvSpPr>
          <p:cNvPr id="8" name="4-Point Star 7"/>
          <p:cNvSpPr/>
          <p:nvPr/>
        </p:nvSpPr>
        <p:spPr>
          <a:xfrm>
            <a:off x="838200" y="4038600"/>
            <a:ext cx="1295400" cy="1371600"/>
          </a:xfrm>
          <a:prstGeom prst="star4">
            <a:avLst>
              <a:gd name="adj" fmla="val 114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95400" y="3657600"/>
            <a:ext cx="533400" cy="400110"/>
          </a:xfrm>
          <a:prstGeom prst="rect">
            <a:avLst/>
          </a:prstGeom>
          <a:noFill/>
        </p:spPr>
        <p:txBody>
          <a:bodyPr wrap="square" rtlCol="0">
            <a:spAutoFit/>
          </a:bodyPr>
          <a:lstStyle/>
          <a:p>
            <a:r>
              <a:rPr lang="en-US" sz="2000" b="1" dirty="0" smtClean="0"/>
              <a:t>N</a:t>
            </a:r>
            <a:endParaRPr lang="en-US" sz="2000" b="1" dirty="0"/>
          </a:p>
        </p:txBody>
      </p:sp>
      <p:sp>
        <p:nvSpPr>
          <p:cNvPr id="10" name="4-Point Star 9"/>
          <p:cNvSpPr/>
          <p:nvPr/>
        </p:nvSpPr>
        <p:spPr>
          <a:xfrm>
            <a:off x="6019800" y="2209800"/>
            <a:ext cx="228600" cy="3048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4-Point Star 10"/>
          <p:cNvSpPr/>
          <p:nvPr/>
        </p:nvSpPr>
        <p:spPr>
          <a:xfrm>
            <a:off x="6096000" y="2057400"/>
            <a:ext cx="228600" cy="3048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4-Point Star 11"/>
          <p:cNvSpPr/>
          <p:nvPr/>
        </p:nvSpPr>
        <p:spPr>
          <a:xfrm>
            <a:off x="6019800" y="3733800"/>
            <a:ext cx="228600" cy="3048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4-Point Star 12"/>
          <p:cNvSpPr/>
          <p:nvPr/>
        </p:nvSpPr>
        <p:spPr>
          <a:xfrm>
            <a:off x="6019800" y="2590800"/>
            <a:ext cx="228600" cy="3048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4-Point Star 13"/>
          <p:cNvSpPr/>
          <p:nvPr/>
        </p:nvSpPr>
        <p:spPr>
          <a:xfrm>
            <a:off x="6096000" y="4495800"/>
            <a:ext cx="228600" cy="30480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4"/>
          <a:srcRect/>
          <a:stretch>
            <a:fillRect/>
          </a:stretch>
        </p:blipFill>
        <p:spPr bwMode="auto">
          <a:xfrm>
            <a:off x="457200" y="304800"/>
            <a:ext cx="4561973" cy="2286000"/>
          </a:xfrm>
          <a:prstGeom prst="rect">
            <a:avLst/>
          </a:prstGeom>
          <a:noFill/>
          <a:ln w="9525">
            <a:noFill/>
            <a:miter lim="800000"/>
            <a:headEnd/>
            <a:tailEnd/>
          </a:ln>
        </p:spPr>
      </p:pic>
      <p:sp>
        <p:nvSpPr>
          <p:cNvPr id="5" name="Striped Right Arrow 4"/>
          <p:cNvSpPr/>
          <p:nvPr/>
        </p:nvSpPr>
        <p:spPr>
          <a:xfrm rot="18959824">
            <a:off x="100416" y="1961277"/>
            <a:ext cx="865967" cy="63899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4800600" y="3505200"/>
            <a:ext cx="685800" cy="685800"/>
            <a:chOff x="4267200" y="4495800"/>
            <a:chExt cx="685800" cy="762000"/>
          </a:xfrm>
        </p:grpSpPr>
        <p:sp>
          <p:nvSpPr>
            <p:cNvPr id="15" name="Regular Pentagon 14"/>
            <p:cNvSpPr/>
            <p:nvPr/>
          </p:nvSpPr>
          <p:spPr>
            <a:xfrm>
              <a:off x="4267200" y="4495800"/>
              <a:ext cx="685800" cy="762000"/>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TextBox 15"/>
            <p:cNvSpPr txBox="1"/>
            <p:nvPr/>
          </p:nvSpPr>
          <p:spPr>
            <a:xfrm>
              <a:off x="4419600" y="4572000"/>
              <a:ext cx="533400" cy="307777"/>
            </a:xfrm>
            <a:prstGeom prst="rect">
              <a:avLst/>
            </a:prstGeom>
            <a:noFill/>
          </p:spPr>
          <p:txBody>
            <a:bodyPr wrap="square" rtlCol="0">
              <a:spAutoFit/>
            </a:bodyPr>
            <a:lstStyle/>
            <a:p>
              <a:r>
                <a:rPr lang="en-US" sz="1400" dirty="0" smtClean="0"/>
                <a:t>PR</a:t>
              </a:r>
              <a:endParaRPr lang="en-US" sz="1400" dirty="0"/>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PR 2 + PR 343</a:t>
            </a:r>
            <a:br>
              <a:rPr lang="en-US" dirty="0" smtClean="0"/>
            </a:br>
            <a:r>
              <a:rPr lang="en-US" sz="2700" dirty="0" err="1" smtClean="0"/>
              <a:t>Hormigueros</a:t>
            </a:r>
            <a:endParaRPr lang="en-US" sz="2700" dirty="0"/>
          </a:p>
        </p:txBody>
      </p:sp>
      <p:pic>
        <p:nvPicPr>
          <p:cNvPr id="1026" name="Picture 2"/>
          <p:cNvPicPr>
            <a:picLocks noGrp="1" noChangeAspect="1" noChangeArrowheads="1"/>
          </p:cNvPicPr>
          <p:nvPr>
            <p:ph idx="1"/>
          </p:nvPr>
        </p:nvPicPr>
        <p:blipFill>
          <a:blip r:embed="rId3"/>
          <a:srcRect/>
          <a:stretch>
            <a:fillRect/>
          </a:stretch>
        </p:blipFill>
        <p:spPr bwMode="auto">
          <a:xfrm>
            <a:off x="914400" y="1371600"/>
            <a:ext cx="6425801" cy="5039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PR 2 + PR 417</a:t>
            </a:r>
            <a:br>
              <a:rPr lang="en-US" dirty="0" smtClean="0"/>
            </a:br>
            <a:r>
              <a:rPr lang="en-US" sz="2700" dirty="0" err="1" smtClean="0"/>
              <a:t>Aguada</a:t>
            </a:r>
            <a:endParaRPr lang="en-US" sz="2700" dirty="0"/>
          </a:p>
        </p:txBody>
      </p:sp>
      <p:pic>
        <p:nvPicPr>
          <p:cNvPr id="1026" name="Picture 2"/>
          <p:cNvPicPr>
            <a:picLocks noGrp="1" noChangeAspect="1" noChangeArrowheads="1"/>
          </p:cNvPicPr>
          <p:nvPr>
            <p:ph idx="1"/>
          </p:nvPr>
        </p:nvPicPr>
        <p:blipFill>
          <a:blip r:embed="rId3"/>
          <a:srcRect/>
          <a:stretch>
            <a:fillRect/>
          </a:stretch>
        </p:blipFill>
        <p:spPr bwMode="auto">
          <a:xfrm>
            <a:off x="914400" y="1295400"/>
            <a:ext cx="6483022" cy="49267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PR 2 + PR 459</a:t>
            </a:r>
            <a:br>
              <a:rPr lang="en-US" dirty="0" smtClean="0"/>
            </a:br>
            <a:r>
              <a:rPr lang="en-US" sz="2700" dirty="0" smtClean="0"/>
              <a:t>Aguadilla</a:t>
            </a:r>
            <a:endParaRPr lang="en-US" sz="2700" dirty="0"/>
          </a:p>
        </p:txBody>
      </p:sp>
      <p:pic>
        <p:nvPicPr>
          <p:cNvPr id="2051" name="Picture 3"/>
          <p:cNvPicPr>
            <a:picLocks noGrp="1" noChangeAspect="1" noChangeArrowheads="1"/>
          </p:cNvPicPr>
          <p:nvPr>
            <p:ph idx="1"/>
          </p:nvPr>
        </p:nvPicPr>
        <p:blipFill>
          <a:blip r:embed="rId3"/>
          <a:srcRect/>
          <a:stretch>
            <a:fillRect/>
          </a:stretch>
        </p:blipFill>
        <p:spPr bwMode="auto">
          <a:xfrm>
            <a:off x="762000" y="1447800"/>
            <a:ext cx="6466565" cy="4983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PR 2 + PR 107</a:t>
            </a:r>
            <a:br>
              <a:rPr lang="en-US" dirty="0" smtClean="0"/>
            </a:br>
            <a:r>
              <a:rPr lang="en-US" sz="2700" dirty="0" smtClean="0"/>
              <a:t>Aguadilla</a:t>
            </a:r>
            <a:endParaRPr lang="en-US" sz="2700" dirty="0"/>
          </a:p>
        </p:txBody>
      </p:sp>
      <p:pic>
        <p:nvPicPr>
          <p:cNvPr id="1026" name="Picture 2"/>
          <p:cNvPicPr>
            <a:picLocks noGrp="1" noChangeAspect="1" noChangeArrowheads="1"/>
          </p:cNvPicPr>
          <p:nvPr>
            <p:ph idx="1"/>
          </p:nvPr>
        </p:nvPicPr>
        <p:blipFill>
          <a:blip r:embed="rId3"/>
          <a:srcRect/>
          <a:stretch>
            <a:fillRect/>
          </a:stretch>
        </p:blipFill>
        <p:spPr bwMode="auto">
          <a:xfrm>
            <a:off x="1676400" y="1524000"/>
            <a:ext cx="5253037" cy="4872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PR 2 + PR 114</a:t>
            </a:r>
            <a:br>
              <a:rPr lang="en-US" dirty="0" smtClean="0"/>
            </a:br>
            <a:r>
              <a:rPr lang="en-US" sz="2400" dirty="0" err="1" smtClean="0"/>
              <a:t>Mayagüez</a:t>
            </a:r>
            <a:endParaRPr lang="en-US" dirty="0"/>
          </a:p>
        </p:txBody>
      </p:sp>
      <p:pic>
        <p:nvPicPr>
          <p:cNvPr id="4098" name="Picture 2"/>
          <p:cNvPicPr>
            <a:picLocks noGrp="1" noChangeAspect="1" noChangeArrowheads="1"/>
          </p:cNvPicPr>
          <p:nvPr>
            <p:ph idx="1"/>
          </p:nvPr>
        </p:nvPicPr>
        <p:blipFill>
          <a:blip r:embed="rId3"/>
          <a:srcRect/>
          <a:stretch>
            <a:fillRect/>
          </a:stretch>
        </p:blipFill>
        <p:spPr bwMode="auto">
          <a:xfrm>
            <a:off x="838200" y="1295400"/>
            <a:ext cx="6553200" cy="521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Field…</a:t>
            </a:r>
            <a:endParaRPr lang="en-US" dirty="0"/>
          </a:p>
        </p:txBody>
      </p:sp>
      <p:pic>
        <p:nvPicPr>
          <p:cNvPr id="4098" name="Picture 2"/>
          <p:cNvPicPr>
            <a:picLocks noGrp="1" noChangeAspect="1" noChangeArrowheads="1"/>
          </p:cNvPicPr>
          <p:nvPr>
            <p:ph idx="1"/>
          </p:nvPr>
        </p:nvPicPr>
        <p:blipFill>
          <a:blip r:embed="rId3" cstate="print"/>
          <a:srcRect/>
          <a:stretch>
            <a:fillRect/>
          </a:stretch>
        </p:blipFill>
        <p:spPr bwMode="auto">
          <a:xfrm>
            <a:off x="457200" y="1371601"/>
            <a:ext cx="3200400" cy="4267200"/>
          </a:xfrm>
          <a:prstGeom prst="rect">
            <a:avLst/>
          </a:prstGeom>
          <a:noFill/>
          <a:ln w="9525">
            <a:noFill/>
            <a:miter lim="800000"/>
            <a:headEnd/>
            <a:tailEnd/>
          </a:ln>
        </p:spPr>
      </p:pic>
      <p:pic>
        <p:nvPicPr>
          <p:cNvPr id="4099" name="Picture 3"/>
          <p:cNvPicPr>
            <a:picLocks noChangeAspect="1" noChangeArrowheads="1"/>
          </p:cNvPicPr>
          <p:nvPr/>
        </p:nvPicPr>
        <p:blipFill>
          <a:blip r:embed="rId4"/>
          <a:srcRect/>
          <a:stretch>
            <a:fillRect/>
          </a:stretch>
        </p:blipFill>
        <p:spPr bwMode="auto">
          <a:xfrm>
            <a:off x="2895600" y="3429000"/>
            <a:ext cx="3987800" cy="2990850"/>
          </a:xfrm>
          <a:prstGeom prst="rect">
            <a:avLst/>
          </a:prstGeom>
          <a:noFill/>
          <a:ln w="9525">
            <a:noFill/>
            <a:miter lim="800000"/>
            <a:headEnd/>
            <a:tailEnd/>
          </a:ln>
        </p:spPr>
      </p:pic>
      <p:pic>
        <p:nvPicPr>
          <p:cNvPr id="4100" name="Picture 4"/>
          <p:cNvPicPr>
            <a:picLocks noChangeAspect="1" noChangeArrowheads="1"/>
          </p:cNvPicPr>
          <p:nvPr/>
        </p:nvPicPr>
        <p:blipFill>
          <a:blip r:embed="rId5"/>
          <a:srcRect/>
          <a:stretch>
            <a:fillRect/>
          </a:stretch>
        </p:blipFill>
        <p:spPr bwMode="auto">
          <a:xfrm>
            <a:off x="4953000" y="838200"/>
            <a:ext cx="38100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Red-Light Running: The Problem</a:t>
            </a:r>
            <a:endParaRPr lang="en-US" dirty="0"/>
          </a:p>
        </p:txBody>
      </p:sp>
      <p:sp>
        <p:nvSpPr>
          <p:cNvPr id="3" name="Content Placeholder 2"/>
          <p:cNvSpPr>
            <a:spLocks noGrp="1"/>
          </p:cNvSpPr>
          <p:nvPr>
            <p:ph idx="1"/>
          </p:nvPr>
        </p:nvSpPr>
        <p:spPr/>
        <p:txBody>
          <a:bodyPr/>
          <a:lstStyle/>
          <a:p>
            <a:r>
              <a:rPr lang="en-US" dirty="0" smtClean="0"/>
              <a:t>Red-Light Running (RLR) is the cause of</a:t>
            </a:r>
          </a:p>
          <a:p>
            <a:endParaRPr lang="en-US" dirty="0" smtClean="0"/>
          </a:p>
          <a:p>
            <a:pPr lvl="1"/>
            <a:r>
              <a:rPr lang="en-US" dirty="0" smtClean="0"/>
              <a:t>More than 100,000 crashes</a:t>
            </a:r>
          </a:p>
          <a:p>
            <a:pPr lvl="1"/>
            <a:r>
              <a:rPr lang="en-US" dirty="0" smtClean="0"/>
              <a:t>1,000 deaths</a:t>
            </a:r>
          </a:p>
          <a:p>
            <a:pPr lvl="1"/>
            <a:r>
              <a:rPr lang="en-US" dirty="0" smtClean="0"/>
              <a:t>And an estimated $14 Billion</a:t>
            </a:r>
          </a:p>
          <a:p>
            <a:pPr>
              <a:buNone/>
            </a:pPr>
            <a:r>
              <a:rPr lang="en-US" dirty="0" smtClean="0"/>
              <a:t>	annually.</a:t>
            </a:r>
          </a:p>
          <a:p>
            <a:endParaRPr lang="en-US" dirty="0"/>
          </a:p>
        </p:txBody>
      </p:sp>
      <p:pic>
        <p:nvPicPr>
          <p:cNvPr id="3074" name="Picture 2"/>
          <p:cNvPicPr>
            <a:picLocks noChangeAspect="1" noChangeArrowheads="1"/>
          </p:cNvPicPr>
          <p:nvPr/>
        </p:nvPicPr>
        <p:blipFill>
          <a:blip r:embed="rId3"/>
          <a:srcRect/>
          <a:stretch>
            <a:fillRect/>
          </a:stretch>
        </p:blipFill>
        <p:spPr bwMode="auto">
          <a:xfrm>
            <a:off x="5867400" y="2438400"/>
            <a:ext cx="180975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Taking Speed Data</a:t>
            </a:r>
            <a:endParaRPr lang="en-US" dirty="0"/>
          </a:p>
        </p:txBody>
      </p:sp>
      <p:sp>
        <p:nvSpPr>
          <p:cNvPr id="3" name="Text Placeholder 2"/>
          <p:cNvSpPr>
            <a:spLocks noGrp="1"/>
          </p:cNvSpPr>
          <p:nvPr>
            <p:ph type="body" idx="2"/>
          </p:nvPr>
        </p:nvSpPr>
        <p:spPr/>
        <p:txBody>
          <a:bodyPr/>
          <a:lstStyle/>
          <a:p>
            <a:r>
              <a:rPr lang="en-US" dirty="0" smtClean="0"/>
              <a:t>One of my main field tasks was the record at speed data of vehicles in free flow chosen at random.</a:t>
            </a:r>
            <a:endParaRPr lang="en-US" dirty="0"/>
          </a:p>
        </p:txBody>
      </p:sp>
      <p:pic>
        <p:nvPicPr>
          <p:cNvPr id="3074" name="Picture 2"/>
          <p:cNvPicPr>
            <a:picLocks noGrp="1" noChangeAspect="1" noChangeArrowheads="1"/>
          </p:cNvPicPr>
          <p:nvPr>
            <p:ph sz="half" idx="1"/>
          </p:nvPr>
        </p:nvPicPr>
        <p:blipFill>
          <a:blip r:embed="rId3" cstate="print"/>
          <a:srcRect/>
          <a:stretch>
            <a:fillRect/>
          </a:stretch>
        </p:blipFill>
        <p:spPr bwMode="auto">
          <a:xfrm>
            <a:off x="2514600" y="1143000"/>
            <a:ext cx="5930900" cy="4448175"/>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381000" y="3581400"/>
            <a:ext cx="36576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Recording each Approach</a:t>
            </a:r>
            <a:endParaRPr lang="en-US" dirty="0"/>
          </a:p>
        </p:txBody>
      </p:sp>
      <p:sp>
        <p:nvSpPr>
          <p:cNvPr id="3" name="Text Placeholder 2"/>
          <p:cNvSpPr>
            <a:spLocks noGrp="1"/>
          </p:cNvSpPr>
          <p:nvPr>
            <p:ph type="body" idx="2"/>
          </p:nvPr>
        </p:nvSpPr>
        <p:spPr/>
        <p:txBody>
          <a:bodyPr/>
          <a:lstStyle/>
          <a:p>
            <a:r>
              <a:rPr lang="en-US" dirty="0" smtClean="0"/>
              <a:t>Each video had to include good visibility of the lights, the stop line, and all of the main traffic lanes.</a:t>
            </a:r>
            <a:endParaRPr lang="en-US" dirty="0"/>
          </a:p>
        </p:txBody>
      </p:sp>
      <p:pic>
        <p:nvPicPr>
          <p:cNvPr id="2051" name="Picture 3"/>
          <p:cNvPicPr>
            <a:picLocks noGrp="1" noChangeAspect="1" noChangeArrowheads="1"/>
          </p:cNvPicPr>
          <p:nvPr>
            <p:ph sz="half" idx="1"/>
          </p:nvPr>
        </p:nvPicPr>
        <p:blipFill>
          <a:blip r:embed="rId3" cstate="print"/>
          <a:srcRect/>
          <a:stretch>
            <a:fillRect/>
          </a:stretch>
        </p:blipFill>
        <p:spPr bwMode="auto">
          <a:xfrm>
            <a:off x="1524000" y="1752600"/>
            <a:ext cx="6159500" cy="461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the Geometry </a:t>
            </a:r>
            <a:br>
              <a:rPr lang="en-US" dirty="0" smtClean="0"/>
            </a:br>
            <a:r>
              <a:rPr lang="en-US" dirty="0" smtClean="0"/>
              <a:t>of the Approach</a:t>
            </a:r>
            <a:endParaRPr lang="en-US" dirty="0"/>
          </a:p>
        </p:txBody>
      </p:sp>
      <p:sp>
        <p:nvSpPr>
          <p:cNvPr id="3" name="Text Placeholder 2"/>
          <p:cNvSpPr>
            <a:spLocks noGrp="1"/>
          </p:cNvSpPr>
          <p:nvPr>
            <p:ph type="body" idx="2"/>
          </p:nvPr>
        </p:nvSpPr>
        <p:spPr/>
        <p:txBody>
          <a:bodyPr/>
          <a:lstStyle/>
          <a:p>
            <a:r>
              <a:rPr lang="en-US" dirty="0" smtClean="0"/>
              <a:t>Measurements involved width, length, grades and lane type were all recorded.</a:t>
            </a:r>
            <a:endParaRPr lang="en-US" dirty="0"/>
          </a:p>
        </p:txBody>
      </p:sp>
      <p:pic>
        <p:nvPicPr>
          <p:cNvPr id="5" name="Picture 2"/>
          <p:cNvPicPr>
            <a:picLocks noGrp="1" noChangeAspect="1" noChangeArrowheads="1"/>
          </p:cNvPicPr>
          <p:nvPr>
            <p:ph sz="half" idx="1"/>
          </p:nvPr>
        </p:nvPicPr>
        <p:blipFill>
          <a:blip r:embed="rId3" cstate="print"/>
          <a:srcRect/>
          <a:stretch>
            <a:fillRect/>
          </a:stretch>
        </p:blipFill>
        <p:spPr bwMode="auto">
          <a:xfrm>
            <a:off x="3429000" y="914400"/>
            <a:ext cx="4133850" cy="551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Post-Field Analysis</a:t>
            </a:r>
            <a:endParaRPr lang="en-US" dirty="0"/>
          </a:p>
        </p:txBody>
      </p:sp>
      <p:sp>
        <p:nvSpPr>
          <p:cNvPr id="3" name="Content Placeholder 2"/>
          <p:cNvSpPr>
            <a:spLocks noGrp="1"/>
          </p:cNvSpPr>
          <p:nvPr>
            <p:ph idx="1"/>
          </p:nvPr>
        </p:nvSpPr>
        <p:spPr/>
        <p:txBody>
          <a:bodyPr/>
          <a:lstStyle/>
          <a:p>
            <a:r>
              <a:rPr lang="en-US" dirty="0" smtClean="0"/>
              <a:t>Speed</a:t>
            </a:r>
          </a:p>
          <a:p>
            <a:r>
              <a:rPr lang="en-US" dirty="0" smtClean="0"/>
              <a:t>Volume</a:t>
            </a:r>
          </a:p>
          <a:p>
            <a:r>
              <a:rPr lang="en-US" dirty="0" smtClean="0"/>
              <a:t>Cycle Time</a:t>
            </a:r>
          </a:p>
          <a:p>
            <a:r>
              <a:rPr lang="en-US" dirty="0" smtClean="0"/>
              <a:t>Red-Light Running</a:t>
            </a:r>
          </a:p>
          <a:p>
            <a:pPr lvl="1"/>
            <a:r>
              <a:rPr lang="en-US" dirty="0" smtClean="0"/>
              <a:t>And Yellow-Light Running</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467600" cy="1143000"/>
          </a:xfrm>
        </p:spPr>
        <p:txBody>
          <a:bodyPr/>
          <a:lstStyle/>
          <a:p>
            <a:r>
              <a:rPr lang="en-US" dirty="0" smtClean="0"/>
              <a:t>Speed Data</a:t>
            </a:r>
            <a:endParaRPr lang="en-US" dirty="0"/>
          </a:p>
        </p:txBody>
      </p:sp>
      <p:sp>
        <p:nvSpPr>
          <p:cNvPr id="3" name="Content Placeholder 2"/>
          <p:cNvSpPr>
            <a:spLocks noGrp="1"/>
          </p:cNvSpPr>
          <p:nvPr>
            <p:ph sz="half" idx="1"/>
          </p:nvPr>
        </p:nvSpPr>
        <p:spPr>
          <a:xfrm>
            <a:off x="0" y="1143000"/>
            <a:ext cx="4114800" cy="5715000"/>
          </a:xfrm>
        </p:spPr>
        <p:txBody>
          <a:bodyPr>
            <a:normAutofit lnSpcReduction="10000"/>
          </a:bodyPr>
          <a:lstStyle/>
          <a:p>
            <a:r>
              <a:rPr lang="en-US" dirty="0" smtClean="0"/>
              <a:t>The Speed Data collected in the field included;</a:t>
            </a:r>
          </a:p>
          <a:p>
            <a:pPr lvl="1"/>
            <a:r>
              <a:rPr lang="en-US" dirty="0" smtClean="0"/>
              <a:t>Distance (of vehicle from the laser gun)</a:t>
            </a:r>
          </a:p>
          <a:p>
            <a:pPr lvl="1"/>
            <a:r>
              <a:rPr lang="en-US" dirty="0" smtClean="0"/>
              <a:t>Car Type</a:t>
            </a:r>
          </a:p>
          <a:p>
            <a:pPr lvl="2"/>
            <a:r>
              <a:rPr lang="en-US" dirty="0" smtClean="0"/>
              <a:t>Sedan, SUV, or Pick-Up</a:t>
            </a:r>
          </a:p>
          <a:p>
            <a:pPr lvl="2"/>
            <a:r>
              <a:rPr lang="en-US" dirty="0" smtClean="0"/>
              <a:t>Heavy Vehicles were excluded from these measurements</a:t>
            </a:r>
          </a:p>
          <a:p>
            <a:pPr lvl="1"/>
            <a:r>
              <a:rPr lang="en-US" dirty="0" smtClean="0"/>
              <a:t>Speed</a:t>
            </a:r>
          </a:p>
          <a:p>
            <a:pPr lvl="1"/>
            <a:r>
              <a:rPr lang="en-US" dirty="0" smtClean="0"/>
              <a:t>Lane the vehicle was in</a:t>
            </a:r>
          </a:p>
          <a:p>
            <a:r>
              <a:rPr lang="en-US" dirty="0" smtClean="0"/>
              <a:t>ALL data was taken from vehicles in       free-flow</a:t>
            </a:r>
            <a:endParaRPr lang="en-US" dirty="0"/>
          </a:p>
        </p:txBody>
      </p:sp>
      <p:graphicFrame>
        <p:nvGraphicFramePr>
          <p:cNvPr id="5" name="Content Placeholder 4"/>
          <p:cNvGraphicFramePr>
            <a:graphicFrameLocks noGrp="1"/>
          </p:cNvGraphicFramePr>
          <p:nvPr>
            <p:ph sz="half" idx="2"/>
          </p:nvPr>
        </p:nvGraphicFramePr>
        <p:xfrm>
          <a:off x="3886200" y="914400"/>
          <a:ext cx="52578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572000" y="5715000"/>
            <a:ext cx="41910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This is an example of the histograms created depicting the distribution of speeds of vehicles.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Volume Data</a:t>
            </a:r>
            <a:endParaRPr lang="en-US" dirty="0"/>
          </a:p>
        </p:txBody>
      </p:sp>
      <p:sp>
        <p:nvSpPr>
          <p:cNvPr id="3" name="Content Placeholder 2"/>
          <p:cNvSpPr>
            <a:spLocks noGrp="1"/>
          </p:cNvSpPr>
          <p:nvPr>
            <p:ph sz="half" idx="1"/>
          </p:nvPr>
        </p:nvSpPr>
        <p:spPr>
          <a:xfrm>
            <a:off x="304800" y="1295400"/>
            <a:ext cx="3657600" cy="4525963"/>
          </a:xfrm>
        </p:spPr>
        <p:txBody>
          <a:bodyPr>
            <a:normAutofit/>
          </a:bodyPr>
          <a:lstStyle/>
          <a:p>
            <a:r>
              <a:rPr lang="en-US" sz="1800" dirty="0" smtClean="0"/>
              <a:t>Every five minutes, the total volume of each movement of vehicles and heavy vehicles (separately) was determined.</a:t>
            </a:r>
          </a:p>
          <a:p>
            <a:r>
              <a:rPr lang="en-US" sz="1800" dirty="0" smtClean="0"/>
              <a:t>Movements included THRU, LEFT, and RIGHT</a:t>
            </a:r>
          </a:p>
        </p:txBody>
      </p:sp>
      <p:graphicFrame>
        <p:nvGraphicFramePr>
          <p:cNvPr id="5" name="Content Placeholder 4"/>
          <p:cNvGraphicFramePr>
            <a:graphicFrameLocks noGrp="1"/>
          </p:cNvGraphicFramePr>
          <p:nvPr>
            <p:ph sz="half" idx="2"/>
          </p:nvPr>
        </p:nvGraphicFramePr>
        <p:xfrm>
          <a:off x="4267200" y="152401"/>
          <a:ext cx="4724400" cy="32003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nvGraphicFramePr>
        <p:xfrm>
          <a:off x="4191000" y="3276600"/>
          <a:ext cx="4953000" cy="33528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228600" y="4724400"/>
            <a:ext cx="35052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These are examples of the quantified results of the volume of vehicles passing THRU the said intersection.</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Data</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Every approaches main thru lane’s light cycle was timed.</a:t>
            </a:r>
          </a:p>
          <a:p>
            <a:r>
              <a:rPr lang="en-US" dirty="0" smtClean="0"/>
              <a:t>This included the times (in seconds) of the green, yellow, and red light lengths.</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It has been shown that yellow-light times can effect the frequency of RLR incidents. </a:t>
            </a:r>
          </a:p>
          <a:p>
            <a:r>
              <a:rPr lang="en-US" dirty="0" smtClean="0"/>
              <a:t>However, most yellow lights in Puerto Rico are 3 seconds long so this is not a factor affecting our data.</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RLR Data</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RLR Data is collected after reviewing the video. </a:t>
            </a:r>
          </a:p>
          <a:p>
            <a:r>
              <a:rPr lang="en-US" dirty="0" smtClean="0"/>
              <a:t>Individual tallies of YLR and RLR number are totaled for each cycle.</a:t>
            </a:r>
          </a:p>
          <a:p>
            <a:r>
              <a:rPr lang="en-US" dirty="0" smtClean="0"/>
              <a:t>The overall total is also determined for the one hour video.</a:t>
            </a:r>
          </a:p>
          <a:p>
            <a:endParaRPr lang="en-US" dirty="0"/>
          </a:p>
        </p:txBody>
      </p:sp>
      <p:sp>
        <p:nvSpPr>
          <p:cNvPr id="4" name="Content Placeholder 3"/>
          <p:cNvSpPr>
            <a:spLocks noGrp="1"/>
          </p:cNvSpPr>
          <p:nvPr>
            <p:ph sz="half" idx="2"/>
          </p:nvPr>
        </p:nvSpPr>
        <p:spPr/>
        <p:txBody>
          <a:bodyPr>
            <a:normAutofit lnSpcReduction="10000"/>
          </a:bodyPr>
          <a:lstStyle/>
          <a:p>
            <a:r>
              <a:rPr lang="en-US" dirty="0" smtClean="0"/>
              <a:t>RLR incidents are considered if they occur with vehicles travelling in the main (usually the THRU) lane.</a:t>
            </a:r>
          </a:p>
          <a:p>
            <a:r>
              <a:rPr lang="en-US" dirty="0" smtClean="0"/>
              <a:t>YLR and RLR is determined to be when a vehicle crosses the stop line when the light is its respective color.</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Analysis and Conclusions</a:t>
            </a:r>
            <a:endParaRPr lang="en-US" dirty="0"/>
          </a:p>
        </p:txBody>
      </p:sp>
      <p:sp>
        <p:nvSpPr>
          <p:cNvPr id="3" name="Content Placeholder 2"/>
          <p:cNvSpPr>
            <a:spLocks noGrp="1"/>
          </p:cNvSpPr>
          <p:nvPr>
            <p:ph idx="1"/>
          </p:nvPr>
        </p:nvSpPr>
        <p:spPr/>
        <p:txBody>
          <a:bodyPr/>
          <a:lstStyle/>
          <a:p>
            <a:pPr algn="ctr"/>
            <a:r>
              <a:rPr lang="en-US" dirty="0" smtClean="0"/>
              <a:t>Volume VS. YLR/RLR</a:t>
            </a:r>
          </a:p>
          <a:p>
            <a:pPr algn="ctr"/>
            <a:r>
              <a:rPr lang="en-US" dirty="0" smtClean="0"/>
              <a:t>Number of Lanes VS. YLR/RLR</a:t>
            </a:r>
          </a:p>
          <a:p>
            <a:pPr algn="ctr"/>
            <a:r>
              <a:rPr lang="en-US" dirty="0" smtClean="0"/>
              <a:t>Light Length VS. YLR/RLR</a:t>
            </a:r>
            <a:endParaRPr lang="en-US" dirty="0"/>
          </a:p>
        </p:txBody>
      </p:sp>
      <p:pic>
        <p:nvPicPr>
          <p:cNvPr id="4099" name="Picture 3"/>
          <p:cNvPicPr>
            <a:picLocks noChangeAspect="1" noChangeArrowheads="1"/>
          </p:cNvPicPr>
          <p:nvPr/>
        </p:nvPicPr>
        <p:blipFill>
          <a:blip r:embed="rId3"/>
          <a:srcRect r="13236"/>
          <a:stretch>
            <a:fillRect/>
          </a:stretch>
        </p:blipFill>
        <p:spPr bwMode="auto">
          <a:xfrm>
            <a:off x="4724400" y="3429000"/>
            <a:ext cx="3996099" cy="2928937"/>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457200" y="3429000"/>
            <a:ext cx="3733800" cy="2891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2"/>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Types of RLR Crashes</a:t>
            </a:r>
            <a:endParaRPr lang="en-US" dirty="0"/>
          </a:p>
        </p:txBody>
      </p:sp>
      <p:grpSp>
        <p:nvGrpSpPr>
          <p:cNvPr id="13" name="Group 12"/>
          <p:cNvGrpSpPr/>
          <p:nvPr/>
        </p:nvGrpSpPr>
        <p:grpSpPr>
          <a:xfrm>
            <a:off x="381000" y="1676400"/>
            <a:ext cx="8414971" cy="4724400"/>
            <a:chOff x="381000" y="1676400"/>
            <a:chExt cx="8414971" cy="4724400"/>
          </a:xfrm>
        </p:grpSpPr>
        <p:grpSp>
          <p:nvGrpSpPr>
            <p:cNvPr id="6" name="Group 5"/>
            <p:cNvGrpSpPr/>
            <p:nvPr/>
          </p:nvGrpSpPr>
          <p:grpSpPr>
            <a:xfrm>
              <a:off x="5334000" y="1676400"/>
              <a:ext cx="3461971" cy="2960132"/>
              <a:chOff x="5105400" y="1676400"/>
              <a:chExt cx="3461971" cy="2960132"/>
            </a:xfrm>
          </p:grpSpPr>
          <p:pic>
            <p:nvPicPr>
              <p:cNvPr id="1026" name="Picture 2"/>
              <p:cNvPicPr>
                <a:picLocks noChangeAspect="1" noChangeArrowheads="1"/>
              </p:cNvPicPr>
              <p:nvPr/>
            </p:nvPicPr>
            <p:blipFill>
              <a:blip r:embed="rId3"/>
              <a:srcRect/>
              <a:stretch>
                <a:fillRect/>
              </a:stretch>
            </p:blipFill>
            <p:spPr bwMode="auto">
              <a:xfrm>
                <a:off x="5105400" y="1676400"/>
                <a:ext cx="3461971" cy="2600325"/>
              </a:xfrm>
              <a:prstGeom prst="rect">
                <a:avLst/>
              </a:prstGeom>
              <a:noFill/>
              <a:ln w="9525">
                <a:noFill/>
                <a:miter lim="800000"/>
                <a:headEnd/>
                <a:tailEnd/>
              </a:ln>
            </p:spPr>
          </p:pic>
          <p:sp>
            <p:nvSpPr>
              <p:cNvPr id="5" name="TextBox 4"/>
              <p:cNvSpPr txBox="1"/>
              <p:nvPr/>
            </p:nvSpPr>
            <p:spPr>
              <a:xfrm>
                <a:off x="5105400" y="4267200"/>
                <a:ext cx="3429000" cy="369332"/>
              </a:xfrm>
              <a:prstGeom prst="rect">
                <a:avLst/>
              </a:prstGeom>
              <a:noFill/>
            </p:spPr>
            <p:txBody>
              <a:bodyPr wrap="square" rtlCol="0">
                <a:spAutoFit/>
              </a:bodyPr>
              <a:lstStyle/>
              <a:p>
                <a:pPr algn="ctr"/>
                <a:r>
                  <a:rPr lang="en-US" b="1" dirty="0" smtClean="0"/>
                  <a:t>With Turning</a:t>
                </a:r>
                <a:endParaRPr lang="en-US" b="1" dirty="0"/>
              </a:p>
            </p:txBody>
          </p:sp>
        </p:grpSp>
        <p:grpSp>
          <p:nvGrpSpPr>
            <p:cNvPr id="9" name="Group 8"/>
            <p:cNvGrpSpPr/>
            <p:nvPr/>
          </p:nvGrpSpPr>
          <p:grpSpPr>
            <a:xfrm>
              <a:off x="381000" y="1676400"/>
              <a:ext cx="3429000" cy="2971800"/>
              <a:chOff x="533400" y="1600200"/>
              <a:chExt cx="3429000" cy="2971800"/>
            </a:xfrm>
          </p:grpSpPr>
          <p:pic>
            <p:nvPicPr>
              <p:cNvPr id="1027" name="Picture 3"/>
              <p:cNvPicPr>
                <a:picLocks noChangeAspect="1" noChangeArrowheads="1"/>
              </p:cNvPicPr>
              <p:nvPr/>
            </p:nvPicPr>
            <p:blipFill>
              <a:blip r:embed="rId4"/>
              <a:srcRect/>
              <a:stretch>
                <a:fillRect/>
              </a:stretch>
            </p:blipFill>
            <p:spPr bwMode="auto">
              <a:xfrm>
                <a:off x="533400" y="1600200"/>
                <a:ext cx="3429000" cy="2619375"/>
              </a:xfrm>
              <a:prstGeom prst="rect">
                <a:avLst/>
              </a:prstGeom>
              <a:noFill/>
              <a:ln w="9525">
                <a:noFill/>
                <a:miter lim="800000"/>
                <a:headEnd/>
                <a:tailEnd/>
              </a:ln>
            </p:spPr>
          </p:pic>
          <p:sp>
            <p:nvSpPr>
              <p:cNvPr id="8" name="TextBox 7"/>
              <p:cNvSpPr txBox="1"/>
              <p:nvPr/>
            </p:nvSpPr>
            <p:spPr>
              <a:xfrm>
                <a:off x="533400" y="4191000"/>
                <a:ext cx="3429000" cy="381000"/>
              </a:xfrm>
              <a:prstGeom prst="rect">
                <a:avLst/>
              </a:prstGeom>
              <a:noFill/>
            </p:spPr>
            <p:txBody>
              <a:bodyPr wrap="square" rtlCol="0">
                <a:spAutoFit/>
              </a:bodyPr>
              <a:lstStyle/>
              <a:p>
                <a:pPr algn="ctr"/>
                <a:r>
                  <a:rPr lang="en-US" b="1" dirty="0" smtClean="0"/>
                  <a:t>Lateral</a:t>
                </a:r>
                <a:endParaRPr lang="en-US" b="1" dirty="0"/>
              </a:p>
            </p:txBody>
          </p:sp>
        </p:grpSp>
        <p:grpSp>
          <p:nvGrpSpPr>
            <p:cNvPr id="12" name="Group 11"/>
            <p:cNvGrpSpPr/>
            <p:nvPr/>
          </p:nvGrpSpPr>
          <p:grpSpPr>
            <a:xfrm>
              <a:off x="2819400" y="3581400"/>
              <a:ext cx="3276600" cy="2819400"/>
              <a:chOff x="2819400" y="3581400"/>
              <a:chExt cx="3276600" cy="2819400"/>
            </a:xfrm>
          </p:grpSpPr>
          <p:pic>
            <p:nvPicPr>
              <p:cNvPr id="1028" name="Picture 4"/>
              <p:cNvPicPr>
                <a:picLocks noChangeAspect="1" noChangeArrowheads="1"/>
              </p:cNvPicPr>
              <p:nvPr/>
            </p:nvPicPr>
            <p:blipFill>
              <a:blip r:embed="rId5"/>
              <a:srcRect/>
              <a:stretch>
                <a:fillRect/>
              </a:stretch>
            </p:blipFill>
            <p:spPr bwMode="auto">
              <a:xfrm>
                <a:off x="2819400" y="3581400"/>
                <a:ext cx="3251200" cy="2438400"/>
              </a:xfrm>
              <a:prstGeom prst="rect">
                <a:avLst/>
              </a:prstGeom>
              <a:noFill/>
              <a:ln w="9525">
                <a:noFill/>
                <a:miter lim="800000"/>
                <a:headEnd/>
                <a:tailEnd/>
              </a:ln>
            </p:spPr>
          </p:pic>
          <p:sp>
            <p:nvSpPr>
              <p:cNvPr id="11" name="TextBox 10"/>
              <p:cNvSpPr txBox="1"/>
              <p:nvPr/>
            </p:nvSpPr>
            <p:spPr>
              <a:xfrm>
                <a:off x="2819400" y="6019800"/>
                <a:ext cx="3276600" cy="381000"/>
              </a:xfrm>
              <a:prstGeom prst="rect">
                <a:avLst/>
              </a:prstGeom>
              <a:noFill/>
            </p:spPr>
            <p:txBody>
              <a:bodyPr wrap="square" rtlCol="0">
                <a:spAutoFit/>
              </a:bodyPr>
              <a:lstStyle/>
              <a:p>
                <a:pPr algn="ctr"/>
                <a:r>
                  <a:rPr lang="en-US" b="1" dirty="0" smtClean="0"/>
                  <a:t>Rear End</a:t>
                </a:r>
                <a:endParaRPr lang="en-US" b="1" dirty="0"/>
              </a:p>
            </p:txBody>
          </p:sp>
        </p:gr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nvPr>
        </p:nvGraphicFramePr>
        <p:xfrm>
          <a:off x="0" y="0"/>
          <a:ext cx="4419600" cy="685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p:cNvGraphicFramePr>
            <a:graphicFrameLocks noGrp="1"/>
          </p:cNvGraphicFramePr>
          <p:nvPr>
            <p:ph sz="half" idx="2"/>
          </p:nvPr>
        </p:nvGraphicFramePr>
        <p:xfrm>
          <a:off x="4267200" y="0"/>
          <a:ext cx="4876800" cy="6858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half" idx="2"/>
          </p:nvPr>
        </p:nvGraphicFramePr>
        <p:xfrm>
          <a:off x="-228600" y="0"/>
          <a:ext cx="93726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Types of Red-Light Runners</a:t>
            </a:r>
            <a:endParaRPr lang="en-US" dirty="0"/>
          </a:p>
        </p:txBody>
      </p:sp>
      <p:sp>
        <p:nvSpPr>
          <p:cNvPr id="4" name="Text Placeholder 3"/>
          <p:cNvSpPr>
            <a:spLocks noGrp="1"/>
          </p:cNvSpPr>
          <p:nvPr>
            <p:ph type="body" idx="1"/>
          </p:nvPr>
        </p:nvSpPr>
        <p:spPr>
          <a:xfrm>
            <a:off x="381000" y="4267200"/>
            <a:ext cx="7848600" cy="2133600"/>
          </a:xfrm>
        </p:spPr>
        <p:txBody>
          <a:bodyPr>
            <a:normAutofit/>
          </a:bodyPr>
          <a:lstStyle/>
          <a:p>
            <a:pPr algn="just"/>
            <a:r>
              <a:rPr lang="en-US" dirty="0" smtClean="0"/>
              <a:t>	“In a nationwide survey of 880 licensed drivers, one in five respondents reported running one or more red lights when entering the last 10 signalized intersections.”</a:t>
            </a:r>
            <a:endParaRPr lang="en-US" dirty="0"/>
          </a:p>
        </p:txBody>
      </p:sp>
      <p:sp>
        <p:nvSpPr>
          <p:cNvPr id="5" name="Content Placeholder 4"/>
          <p:cNvSpPr>
            <a:spLocks noGrp="1"/>
          </p:cNvSpPr>
          <p:nvPr>
            <p:ph sz="quarter" idx="2"/>
          </p:nvPr>
        </p:nvSpPr>
        <p:spPr>
          <a:xfrm>
            <a:off x="457200" y="1447800"/>
            <a:ext cx="4191000" cy="2819399"/>
          </a:xfrm>
        </p:spPr>
        <p:txBody>
          <a:bodyPr>
            <a:normAutofit/>
          </a:bodyPr>
          <a:lstStyle/>
          <a:p>
            <a:r>
              <a:rPr lang="en-US" dirty="0" smtClean="0"/>
              <a:t>Intentional Red-Light Runners</a:t>
            </a:r>
          </a:p>
          <a:p>
            <a:pPr lvl="1"/>
            <a:r>
              <a:rPr lang="en-US" dirty="0" smtClean="0"/>
              <a:t>These drivers are usually aggressive, impatient, or have a disregard for the laws and consequences of RLR.</a:t>
            </a:r>
            <a:endParaRPr lang="en-US" dirty="0"/>
          </a:p>
        </p:txBody>
      </p:sp>
      <p:sp>
        <p:nvSpPr>
          <p:cNvPr id="7" name="Content Placeholder 6"/>
          <p:cNvSpPr>
            <a:spLocks noGrp="1"/>
          </p:cNvSpPr>
          <p:nvPr>
            <p:ph sz="quarter" idx="4"/>
          </p:nvPr>
        </p:nvSpPr>
        <p:spPr>
          <a:xfrm>
            <a:off x="4645025" y="1516913"/>
            <a:ext cx="4041775" cy="2445488"/>
          </a:xfrm>
        </p:spPr>
        <p:txBody>
          <a:bodyPr>
            <a:normAutofit fontScale="92500" lnSpcReduction="10000"/>
          </a:bodyPr>
          <a:lstStyle/>
          <a:p>
            <a:r>
              <a:rPr lang="en-US" dirty="0" smtClean="0"/>
              <a:t>Unintentional Red-Light Runners</a:t>
            </a:r>
          </a:p>
          <a:p>
            <a:pPr lvl="1"/>
            <a:r>
              <a:rPr lang="en-US" dirty="0" smtClean="0"/>
              <a:t>These drivers usually are in a situation where the light signal was not clearly visible or the yellow signal was not long enough to come to a stop.</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Three E’s</a:t>
            </a:r>
            <a:endParaRPr lang="en-US" dirty="0"/>
          </a:p>
        </p:txBody>
      </p:sp>
      <p:sp>
        <p:nvSpPr>
          <p:cNvPr id="3" name="Content Placeholder 2"/>
          <p:cNvSpPr>
            <a:spLocks noGrp="1"/>
          </p:cNvSpPr>
          <p:nvPr>
            <p:ph idx="1"/>
          </p:nvPr>
        </p:nvSpPr>
        <p:spPr/>
        <p:txBody>
          <a:bodyPr/>
          <a:lstStyle/>
          <a:p>
            <a:r>
              <a:rPr lang="en-US" dirty="0" smtClean="0"/>
              <a:t>Engineering</a:t>
            </a:r>
          </a:p>
          <a:p>
            <a:r>
              <a:rPr lang="en-US" dirty="0" smtClean="0"/>
              <a:t>Education</a:t>
            </a:r>
          </a:p>
          <a:p>
            <a:r>
              <a:rPr lang="en-US" dirty="0" smtClean="0"/>
              <a:t>Enforcement</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summer I…</a:t>
            </a:r>
            <a:endParaRPr lang="en-US" dirty="0"/>
          </a:p>
        </p:txBody>
      </p:sp>
      <p:sp>
        <p:nvSpPr>
          <p:cNvPr id="3" name="Content Placeholder 2"/>
          <p:cNvSpPr>
            <a:spLocks noGrp="1"/>
          </p:cNvSpPr>
          <p:nvPr>
            <p:ph idx="1"/>
          </p:nvPr>
        </p:nvSpPr>
        <p:spPr/>
        <p:txBody>
          <a:bodyPr/>
          <a:lstStyle/>
          <a:p>
            <a:r>
              <a:rPr lang="en-US" dirty="0" smtClean="0"/>
              <a:t>Worked on obtaining data toward the doctoral dissertation of </a:t>
            </a:r>
            <a:r>
              <a:rPr lang="en-US" dirty="0" err="1" smtClean="0"/>
              <a:t>Fabiola</a:t>
            </a:r>
            <a:r>
              <a:rPr lang="en-US" dirty="0" smtClean="0"/>
              <a:t> </a:t>
            </a:r>
            <a:r>
              <a:rPr lang="en-US" dirty="0" err="1" smtClean="0"/>
              <a:t>Buitrago</a:t>
            </a:r>
            <a:r>
              <a:rPr lang="en-US" dirty="0" smtClean="0"/>
              <a:t> </a:t>
            </a:r>
            <a:r>
              <a:rPr lang="en-US" dirty="0" err="1" smtClean="0"/>
              <a:t>González</a:t>
            </a:r>
            <a:r>
              <a:rPr lang="en-US" dirty="0" smtClean="0"/>
              <a:t>.</a:t>
            </a:r>
          </a:p>
          <a:p>
            <a:pPr lvl="1"/>
            <a:r>
              <a:rPr lang="en-US" dirty="0" smtClean="0"/>
              <a:t>This thesis in its initial phase involves Red-Light Running in </a:t>
            </a:r>
            <a:r>
              <a:rPr lang="en-US" dirty="0" err="1" smtClean="0"/>
              <a:t>Mayagüez</a:t>
            </a:r>
            <a:r>
              <a:rPr lang="en-US" dirty="0" smtClean="0"/>
              <a:t>, and other surrounding western areas of Puerto Rico.</a:t>
            </a:r>
          </a:p>
          <a:p>
            <a:pPr lvl="1"/>
            <a:r>
              <a:rPr lang="en-US" dirty="0" smtClean="0"/>
              <a:t>The goal is to determine the factors that affect Red-Light Running and its frequency in this region.</a:t>
            </a:r>
          </a:p>
          <a:p>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Tasks : </a:t>
            </a:r>
            <a:endParaRPr lang="en-US" dirty="0"/>
          </a:p>
        </p:txBody>
      </p:sp>
      <p:sp>
        <p:nvSpPr>
          <p:cNvPr id="3" name="Content Placeholder 2"/>
          <p:cNvSpPr>
            <a:spLocks noGrp="1"/>
          </p:cNvSpPr>
          <p:nvPr>
            <p:ph sz="half" idx="1"/>
          </p:nvPr>
        </p:nvSpPr>
        <p:spPr/>
        <p:txBody>
          <a:bodyPr/>
          <a:lstStyle/>
          <a:p>
            <a:r>
              <a:rPr lang="en-US" dirty="0" smtClean="0"/>
              <a:t>Field Work</a:t>
            </a:r>
          </a:p>
          <a:p>
            <a:pPr lvl="1"/>
            <a:r>
              <a:rPr lang="en-US" dirty="0" smtClean="0"/>
              <a:t>Recording two approaches of an intersection with a standard video camera for one hour each.</a:t>
            </a:r>
          </a:p>
          <a:p>
            <a:pPr lvl="1"/>
            <a:r>
              <a:rPr lang="en-US" dirty="0" smtClean="0"/>
              <a:t>Taking vehicle free-flow speed data with the speed gun. </a:t>
            </a:r>
            <a:endParaRPr lang="en-US" dirty="0"/>
          </a:p>
        </p:txBody>
      </p:sp>
      <p:sp>
        <p:nvSpPr>
          <p:cNvPr id="4" name="Content Placeholder 3"/>
          <p:cNvSpPr>
            <a:spLocks noGrp="1"/>
          </p:cNvSpPr>
          <p:nvPr>
            <p:ph sz="half" idx="2"/>
          </p:nvPr>
        </p:nvSpPr>
        <p:spPr/>
        <p:txBody>
          <a:bodyPr/>
          <a:lstStyle/>
          <a:p>
            <a:r>
              <a:rPr lang="en-US" dirty="0" smtClean="0"/>
              <a:t>Video Analysis</a:t>
            </a:r>
          </a:p>
          <a:p>
            <a:pPr lvl="1"/>
            <a:r>
              <a:rPr lang="en-US" dirty="0" smtClean="0"/>
              <a:t>Reviewing all four approaches’ video data.</a:t>
            </a:r>
          </a:p>
          <a:p>
            <a:pPr lvl="1"/>
            <a:r>
              <a:rPr lang="en-US" dirty="0" smtClean="0"/>
              <a:t>Taking volume counts of all movements every 5 minutes</a:t>
            </a:r>
          </a:p>
          <a:p>
            <a:pPr lvl="1"/>
            <a:r>
              <a:rPr lang="en-US" dirty="0" smtClean="0"/>
              <a:t>Timing light cycles</a:t>
            </a:r>
          </a:p>
          <a:p>
            <a:pPr lvl="1"/>
            <a:r>
              <a:rPr lang="en-US" dirty="0" smtClean="0"/>
              <a:t>Counting vehicles which ran yellow lights and red lights during each cycle</a:t>
            </a:r>
          </a:p>
        </p:txBody>
      </p:sp>
      <p:sp>
        <p:nvSpPr>
          <p:cNvPr id="5" name="TextBox 4"/>
          <p:cNvSpPr txBox="1"/>
          <p:nvPr/>
        </p:nvSpPr>
        <p:spPr>
          <a:xfrm>
            <a:off x="2438400" y="381000"/>
            <a:ext cx="5181600" cy="923330"/>
          </a:xfrm>
          <a:prstGeom prst="rect">
            <a:avLst/>
          </a:prstGeom>
          <a:noFill/>
        </p:spPr>
        <p:txBody>
          <a:bodyPr wrap="square" rtlCol="0">
            <a:spAutoFit/>
          </a:bodyPr>
          <a:lstStyle/>
          <a:p>
            <a:pPr algn="just"/>
            <a:r>
              <a:rPr lang="en-US" dirty="0" smtClean="0"/>
              <a:t>My main task of this project was in two parts; on-sight field work at intersections, and post field work video analysis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the intersections were chosen</a:t>
            </a:r>
            <a:endParaRPr lang="en-US" dirty="0"/>
          </a:p>
        </p:txBody>
      </p:sp>
      <p:sp>
        <p:nvSpPr>
          <p:cNvPr id="3" name="Content Placeholder 2"/>
          <p:cNvSpPr>
            <a:spLocks noGrp="1"/>
          </p:cNvSpPr>
          <p:nvPr>
            <p:ph idx="1"/>
          </p:nvPr>
        </p:nvSpPr>
        <p:spPr/>
        <p:txBody>
          <a:bodyPr/>
          <a:lstStyle/>
          <a:p>
            <a:r>
              <a:rPr lang="en-US" dirty="0" smtClean="0"/>
              <a:t>Based on the Crash Data-Base</a:t>
            </a:r>
          </a:p>
          <a:p>
            <a:r>
              <a:rPr lang="en-US" dirty="0" smtClean="0"/>
              <a:t>Intersections with high number of RLR related accidents</a:t>
            </a:r>
          </a:p>
          <a:p>
            <a:endParaRPr lang="en-US" dirty="0" smtClean="0"/>
          </a:p>
          <a:p>
            <a:r>
              <a:rPr lang="en-US" dirty="0" smtClean="0"/>
              <a:t>5 Intersections. </a:t>
            </a:r>
          </a:p>
          <a:p>
            <a:pPr lvl="1"/>
            <a:r>
              <a:rPr lang="en-US" dirty="0" smtClean="0"/>
              <a:t>Four 4 way intersections, One “T” intersection</a:t>
            </a:r>
          </a:p>
          <a:p>
            <a:pPr lvl="1"/>
            <a:r>
              <a:rPr lang="en-US" dirty="0" smtClean="0"/>
              <a:t>Total of 19 approaches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Crash Data Chart</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1676400" y="1219200"/>
            <a:ext cx="5409092" cy="5364634"/>
          </a:xfrm>
          <a:prstGeom prst="rect">
            <a:avLst/>
          </a:prstGeom>
          <a:noFill/>
          <a:ln w="9525">
            <a:noFill/>
            <a:miter lim="800000"/>
            <a:headEnd/>
            <a:tailEnd/>
          </a:ln>
        </p:spPr>
      </p:pic>
      <p:sp>
        <p:nvSpPr>
          <p:cNvPr id="7" name="Striped Right Arrow 6"/>
          <p:cNvSpPr/>
          <p:nvPr/>
        </p:nvSpPr>
        <p:spPr>
          <a:xfrm>
            <a:off x="533400" y="2667000"/>
            <a:ext cx="1371600" cy="3810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riped Right Arrow 7"/>
          <p:cNvSpPr/>
          <p:nvPr/>
        </p:nvSpPr>
        <p:spPr>
          <a:xfrm>
            <a:off x="533400" y="3581400"/>
            <a:ext cx="1371600" cy="3810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riped Right Arrow 8"/>
          <p:cNvSpPr/>
          <p:nvPr/>
        </p:nvSpPr>
        <p:spPr>
          <a:xfrm>
            <a:off x="533400" y="5334000"/>
            <a:ext cx="1371600" cy="3810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riped Right Arrow 9"/>
          <p:cNvSpPr/>
          <p:nvPr/>
        </p:nvSpPr>
        <p:spPr>
          <a:xfrm>
            <a:off x="533400" y="4419600"/>
            <a:ext cx="1371600" cy="3810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riped Right Arrow 10"/>
          <p:cNvSpPr/>
          <p:nvPr/>
        </p:nvSpPr>
        <p:spPr>
          <a:xfrm>
            <a:off x="533400" y="4114800"/>
            <a:ext cx="1371600" cy="3810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1287</TotalTime>
  <Words>2424</Words>
  <Application>Microsoft Office PowerPoint</Application>
  <PresentationFormat>On-screen Show (4:3)</PresentationFormat>
  <Paragraphs>242</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Technic</vt:lpstr>
      <vt:lpstr>Red Light Running in Western Puerto Rico</vt:lpstr>
      <vt:lpstr>Red-Light Running: The Problem</vt:lpstr>
      <vt:lpstr>Three Types of RLR Crashes</vt:lpstr>
      <vt:lpstr>Two Types of Red-Light Runners</vt:lpstr>
      <vt:lpstr>The Three E’s</vt:lpstr>
      <vt:lpstr>This summer I…</vt:lpstr>
      <vt:lpstr>Tasks : </vt:lpstr>
      <vt:lpstr>How the intersections were chosen</vt:lpstr>
      <vt:lpstr>Crash Data Chart</vt:lpstr>
      <vt:lpstr>Slide 10</vt:lpstr>
      <vt:lpstr>Kathleen Diaz’s Thesis Chart</vt:lpstr>
      <vt:lpstr>Where were our intersections?</vt:lpstr>
      <vt:lpstr>Slide 13</vt:lpstr>
      <vt:lpstr>PR 2 + PR 343 Hormigueros</vt:lpstr>
      <vt:lpstr>PR 2 + PR 417 Aguada</vt:lpstr>
      <vt:lpstr>PR 2 + PR 459 Aguadilla</vt:lpstr>
      <vt:lpstr>PR 2 + PR 107 Aguadilla</vt:lpstr>
      <vt:lpstr>PR 2 + PR 114 Mayagüez</vt:lpstr>
      <vt:lpstr>In the Field…</vt:lpstr>
      <vt:lpstr>Taking Speed Data</vt:lpstr>
      <vt:lpstr>Video Recording each Approach</vt:lpstr>
      <vt:lpstr>Determining the Geometry  of the Approach</vt:lpstr>
      <vt:lpstr>Post-Field Analysis</vt:lpstr>
      <vt:lpstr>Speed Data</vt:lpstr>
      <vt:lpstr>Volume Data</vt:lpstr>
      <vt:lpstr>Timing Data</vt:lpstr>
      <vt:lpstr>RLR Data</vt:lpstr>
      <vt:lpstr>Analysis and Conclusions</vt:lpstr>
      <vt:lpstr>Slide 29</vt:lpstr>
      <vt:lpstr>Slide 30</vt:lpstr>
      <vt:lpstr>Slide 31</vt:lpstr>
      <vt:lpstr>Slide 32</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Light Running in Western Puerto Rico</dc:title>
  <dc:creator>Colleen Grinham</dc:creator>
  <cp:lastModifiedBy>Colleen Grinham</cp:lastModifiedBy>
  <cp:revision>125</cp:revision>
  <dcterms:created xsi:type="dcterms:W3CDTF">2009-07-14T00:40:44Z</dcterms:created>
  <dcterms:modified xsi:type="dcterms:W3CDTF">2009-07-23T23:50:51Z</dcterms:modified>
</cp:coreProperties>
</file>